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2" r:id="rId3"/>
    <p:sldId id="331" r:id="rId4"/>
    <p:sldId id="324" r:id="rId5"/>
    <p:sldId id="325" r:id="rId6"/>
    <p:sldId id="257" r:id="rId7"/>
    <p:sldId id="269" r:id="rId8"/>
    <p:sldId id="276" r:id="rId9"/>
    <p:sldId id="329" r:id="rId10"/>
    <p:sldId id="273" r:id="rId11"/>
    <p:sldId id="268" r:id="rId12"/>
    <p:sldId id="327" r:id="rId13"/>
    <p:sldId id="323" r:id="rId14"/>
    <p:sldId id="258" r:id="rId15"/>
    <p:sldId id="290" r:id="rId16"/>
    <p:sldId id="293" r:id="rId17"/>
    <p:sldId id="326" r:id="rId18"/>
    <p:sldId id="313" r:id="rId19"/>
    <p:sldId id="315" r:id="rId20"/>
    <p:sldId id="328" r:id="rId21"/>
    <p:sldId id="330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4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6E860-A34A-4646-A11E-AF6966D506F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CAAD17B-D2B8-4477-9D5E-AB1C0BF2CB90}">
      <dgm:prSet phldrT="[文字]"/>
      <dgm:spPr/>
      <dgm:t>
        <a:bodyPr/>
        <a:lstStyle/>
        <a:p>
          <a:r>
            <a:rPr lang="zh-TW" altLang="en-US" dirty="0" smtClean="0"/>
            <a:t>家庭教育</a:t>
          </a:r>
          <a:endParaRPr lang="en-US" altLang="zh-TW" dirty="0" smtClean="0"/>
        </a:p>
        <a:p>
          <a:endParaRPr lang="zh-TW" altLang="en-US" dirty="0"/>
        </a:p>
      </dgm:t>
    </dgm:pt>
    <dgm:pt modelId="{89140474-17A7-45F7-B836-A8671C0DE272}" type="parTrans" cxnId="{FD6B303B-F930-47EB-8758-AA645E86A26D}">
      <dgm:prSet/>
      <dgm:spPr/>
      <dgm:t>
        <a:bodyPr/>
        <a:lstStyle/>
        <a:p>
          <a:endParaRPr lang="zh-TW" altLang="en-US"/>
        </a:p>
      </dgm:t>
    </dgm:pt>
    <dgm:pt modelId="{E1CC0286-4E21-4A49-8F4E-2E86BE3B4160}" type="sibTrans" cxnId="{FD6B303B-F930-47EB-8758-AA645E86A26D}">
      <dgm:prSet/>
      <dgm:spPr/>
      <dgm:t>
        <a:bodyPr/>
        <a:lstStyle/>
        <a:p>
          <a:endParaRPr lang="zh-TW" altLang="en-US"/>
        </a:p>
      </dgm:t>
    </dgm:pt>
    <dgm:pt modelId="{4EBA0B5F-94C0-4924-9AC4-89EADF54BED9}">
      <dgm:prSet phldrT="[文字]"/>
      <dgm:spPr/>
      <dgm:t>
        <a:bodyPr/>
        <a:lstStyle/>
        <a:p>
          <a:r>
            <a:rPr lang="zh-TW" altLang="en-US" dirty="0" smtClean="0"/>
            <a:t>學前教育</a:t>
          </a:r>
          <a:endParaRPr lang="zh-TW" altLang="en-US" dirty="0"/>
        </a:p>
      </dgm:t>
    </dgm:pt>
    <dgm:pt modelId="{B356B2BA-4B5E-409D-AEF6-5D5B040C0C7F}" type="parTrans" cxnId="{2172EC84-41A0-486C-8D7C-68F73DC1DA36}">
      <dgm:prSet/>
      <dgm:spPr/>
      <dgm:t>
        <a:bodyPr/>
        <a:lstStyle/>
        <a:p>
          <a:endParaRPr lang="zh-TW" altLang="en-US"/>
        </a:p>
      </dgm:t>
    </dgm:pt>
    <dgm:pt modelId="{0CF4583B-46C1-47C8-B9AA-230ACD293ED5}" type="sibTrans" cxnId="{2172EC84-41A0-486C-8D7C-68F73DC1DA36}">
      <dgm:prSet/>
      <dgm:spPr/>
      <dgm:t>
        <a:bodyPr/>
        <a:lstStyle/>
        <a:p>
          <a:endParaRPr lang="zh-TW" altLang="en-US"/>
        </a:p>
      </dgm:t>
    </dgm:pt>
    <dgm:pt modelId="{55160941-466B-4415-AA98-A8670AF1FA8A}">
      <dgm:prSet phldrT="[文字]"/>
      <dgm:spPr/>
      <dgm:t>
        <a:bodyPr/>
        <a:lstStyle/>
        <a:p>
          <a:r>
            <a:rPr lang="zh-TW" altLang="en-US" dirty="0" smtClean="0"/>
            <a:t>國民教育</a:t>
          </a:r>
          <a:endParaRPr lang="zh-TW" altLang="en-US" dirty="0"/>
        </a:p>
      </dgm:t>
    </dgm:pt>
    <dgm:pt modelId="{76F7A845-8E50-4B79-8F3F-82E10BD617C5}" type="parTrans" cxnId="{0B10C2BB-AC08-4D21-B921-A8E90444E25A}">
      <dgm:prSet/>
      <dgm:spPr/>
      <dgm:t>
        <a:bodyPr/>
        <a:lstStyle/>
        <a:p>
          <a:endParaRPr lang="zh-TW" altLang="en-US"/>
        </a:p>
      </dgm:t>
    </dgm:pt>
    <dgm:pt modelId="{2EA12F9E-0DAB-402F-8768-C167E7D3A5F2}" type="sibTrans" cxnId="{0B10C2BB-AC08-4D21-B921-A8E90444E25A}">
      <dgm:prSet/>
      <dgm:spPr/>
      <dgm:t>
        <a:bodyPr/>
        <a:lstStyle/>
        <a:p>
          <a:endParaRPr lang="zh-TW" altLang="en-US"/>
        </a:p>
      </dgm:t>
    </dgm:pt>
    <dgm:pt modelId="{B75C5DA4-76B3-4FC4-8957-59B933BEC285}">
      <dgm:prSet phldrT="[文字]"/>
      <dgm:spPr/>
      <dgm:t>
        <a:bodyPr/>
        <a:lstStyle/>
        <a:p>
          <a:r>
            <a:rPr lang="zh-TW" altLang="en-US" dirty="0" smtClean="0"/>
            <a:t>高等教育</a:t>
          </a:r>
          <a:endParaRPr lang="zh-TW" altLang="en-US" dirty="0"/>
        </a:p>
      </dgm:t>
    </dgm:pt>
    <dgm:pt modelId="{301FFA6B-34D0-4375-8DFA-531B7E5EAA20}" type="parTrans" cxnId="{14D58720-E49F-49B8-8CFD-6670FA6C6900}">
      <dgm:prSet/>
      <dgm:spPr/>
      <dgm:t>
        <a:bodyPr/>
        <a:lstStyle/>
        <a:p>
          <a:endParaRPr lang="zh-TW" altLang="en-US"/>
        </a:p>
      </dgm:t>
    </dgm:pt>
    <dgm:pt modelId="{893E9A23-6863-4EA4-8B3A-827D93526A05}" type="sibTrans" cxnId="{14D58720-E49F-49B8-8CFD-6670FA6C6900}">
      <dgm:prSet/>
      <dgm:spPr/>
      <dgm:t>
        <a:bodyPr/>
        <a:lstStyle/>
        <a:p>
          <a:endParaRPr lang="zh-TW" altLang="en-US"/>
        </a:p>
      </dgm:t>
    </dgm:pt>
    <dgm:pt modelId="{E5DDCF35-F7CC-4589-BA05-838CAC5E605F}">
      <dgm:prSet phldrT="[文字]"/>
      <dgm:spPr/>
      <dgm:t>
        <a:bodyPr/>
        <a:lstStyle/>
        <a:p>
          <a:r>
            <a:rPr lang="zh-TW" altLang="en-US" dirty="0" smtClean="0"/>
            <a:t>社會教育</a:t>
          </a:r>
          <a:endParaRPr lang="zh-TW" altLang="en-US" dirty="0"/>
        </a:p>
      </dgm:t>
    </dgm:pt>
    <dgm:pt modelId="{C9F3AE8C-2A9C-41FA-9840-256A0B8B854A}" type="parTrans" cxnId="{8C662925-FEEA-44BC-805D-4969C02F6632}">
      <dgm:prSet/>
      <dgm:spPr/>
      <dgm:t>
        <a:bodyPr/>
        <a:lstStyle/>
        <a:p>
          <a:endParaRPr lang="zh-TW" altLang="en-US"/>
        </a:p>
      </dgm:t>
    </dgm:pt>
    <dgm:pt modelId="{64AFD6CC-A575-4B1E-B05B-08D121CA1C1D}" type="sibTrans" cxnId="{8C662925-FEEA-44BC-805D-4969C02F6632}">
      <dgm:prSet/>
      <dgm:spPr/>
      <dgm:t>
        <a:bodyPr/>
        <a:lstStyle/>
        <a:p>
          <a:endParaRPr lang="zh-TW" altLang="en-US"/>
        </a:p>
      </dgm:t>
    </dgm:pt>
    <dgm:pt modelId="{AA3E3800-9B31-40F2-98A0-58365F9D82F7}" type="pres">
      <dgm:prSet presAssocID="{DC46E860-A34A-4646-A11E-AF6966D506F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6B493C0-CEA7-4E89-B9C8-25D2D6FF74A9}" type="pres">
      <dgm:prSet presAssocID="{8CAAD17B-D2B8-4477-9D5E-AB1C0BF2CB90}" presName="composite" presStyleCnt="0"/>
      <dgm:spPr/>
    </dgm:pt>
    <dgm:pt modelId="{1E46D567-0A6B-46BB-A5B2-6A8E76D47E78}" type="pres">
      <dgm:prSet presAssocID="{8CAAD17B-D2B8-4477-9D5E-AB1C0BF2CB90}" presName="LShape" presStyleLbl="alignNode1" presStyleIdx="0" presStyleCnt="9"/>
      <dgm:spPr/>
    </dgm:pt>
    <dgm:pt modelId="{C4D97842-4637-4549-B481-1D35C031453B}" type="pres">
      <dgm:prSet presAssocID="{8CAAD17B-D2B8-4477-9D5E-AB1C0BF2CB9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79C0A5-1A21-4B0E-B08B-3989328721E2}" type="pres">
      <dgm:prSet presAssocID="{8CAAD17B-D2B8-4477-9D5E-AB1C0BF2CB90}" presName="Triangle" presStyleLbl="alignNode1" presStyleIdx="1" presStyleCnt="9"/>
      <dgm:spPr/>
    </dgm:pt>
    <dgm:pt modelId="{C85F8E14-6D78-4C93-8BF5-1A4C59BFD6BB}" type="pres">
      <dgm:prSet presAssocID="{E1CC0286-4E21-4A49-8F4E-2E86BE3B4160}" presName="sibTrans" presStyleCnt="0"/>
      <dgm:spPr/>
    </dgm:pt>
    <dgm:pt modelId="{E37BCCB2-B2C7-47C9-94B2-F4D9C57E7711}" type="pres">
      <dgm:prSet presAssocID="{E1CC0286-4E21-4A49-8F4E-2E86BE3B4160}" presName="space" presStyleCnt="0"/>
      <dgm:spPr/>
    </dgm:pt>
    <dgm:pt modelId="{8F317E77-375B-4D8A-9991-F0CBFF60931C}" type="pres">
      <dgm:prSet presAssocID="{4EBA0B5F-94C0-4924-9AC4-89EADF54BED9}" presName="composite" presStyleCnt="0"/>
      <dgm:spPr/>
    </dgm:pt>
    <dgm:pt modelId="{686D5519-8843-47AD-AD8A-6B666974295E}" type="pres">
      <dgm:prSet presAssocID="{4EBA0B5F-94C0-4924-9AC4-89EADF54BED9}" presName="LShape" presStyleLbl="alignNode1" presStyleIdx="2" presStyleCnt="9"/>
      <dgm:spPr/>
    </dgm:pt>
    <dgm:pt modelId="{8EE9C600-3EE8-4EBF-A7F2-C00CD20292EA}" type="pres">
      <dgm:prSet presAssocID="{4EBA0B5F-94C0-4924-9AC4-89EADF54BED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95AFC1-CA43-4813-B619-D183538DAF45}" type="pres">
      <dgm:prSet presAssocID="{4EBA0B5F-94C0-4924-9AC4-89EADF54BED9}" presName="Triangle" presStyleLbl="alignNode1" presStyleIdx="3" presStyleCnt="9"/>
      <dgm:spPr/>
    </dgm:pt>
    <dgm:pt modelId="{38419010-D224-4609-92AA-9E3B6826D13A}" type="pres">
      <dgm:prSet presAssocID="{0CF4583B-46C1-47C8-B9AA-230ACD293ED5}" presName="sibTrans" presStyleCnt="0"/>
      <dgm:spPr/>
    </dgm:pt>
    <dgm:pt modelId="{F0275E62-B413-4B6E-8D07-DDD0A6DC5931}" type="pres">
      <dgm:prSet presAssocID="{0CF4583B-46C1-47C8-B9AA-230ACD293ED5}" presName="space" presStyleCnt="0"/>
      <dgm:spPr/>
    </dgm:pt>
    <dgm:pt modelId="{8318AD64-D5FB-4F0D-9EC2-10E1936A6BD3}" type="pres">
      <dgm:prSet presAssocID="{55160941-466B-4415-AA98-A8670AF1FA8A}" presName="composite" presStyleCnt="0"/>
      <dgm:spPr/>
    </dgm:pt>
    <dgm:pt modelId="{8F6818EF-6B63-4240-B0DD-37322D87B78A}" type="pres">
      <dgm:prSet presAssocID="{55160941-466B-4415-AA98-A8670AF1FA8A}" presName="LShape" presStyleLbl="alignNode1" presStyleIdx="4" presStyleCnt="9"/>
      <dgm:spPr/>
    </dgm:pt>
    <dgm:pt modelId="{AE1D2A36-C67B-4E16-90B7-44FEB1D1B35D}" type="pres">
      <dgm:prSet presAssocID="{55160941-466B-4415-AA98-A8670AF1FA8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2AE5DD-A85A-4E09-A6AE-EBEC4A64E666}" type="pres">
      <dgm:prSet presAssocID="{55160941-466B-4415-AA98-A8670AF1FA8A}" presName="Triangle" presStyleLbl="alignNode1" presStyleIdx="5" presStyleCnt="9"/>
      <dgm:spPr/>
    </dgm:pt>
    <dgm:pt modelId="{FBAB1DF3-0FD1-44CA-B89A-5DC3D24152FE}" type="pres">
      <dgm:prSet presAssocID="{2EA12F9E-0DAB-402F-8768-C167E7D3A5F2}" presName="sibTrans" presStyleCnt="0"/>
      <dgm:spPr/>
    </dgm:pt>
    <dgm:pt modelId="{9C52E647-6223-4FA5-86F2-D6C8A2474E81}" type="pres">
      <dgm:prSet presAssocID="{2EA12F9E-0DAB-402F-8768-C167E7D3A5F2}" presName="space" presStyleCnt="0"/>
      <dgm:spPr/>
    </dgm:pt>
    <dgm:pt modelId="{B8B2AC9A-779E-4BF7-8267-4CF73209CCD3}" type="pres">
      <dgm:prSet presAssocID="{B75C5DA4-76B3-4FC4-8957-59B933BEC285}" presName="composite" presStyleCnt="0"/>
      <dgm:spPr/>
    </dgm:pt>
    <dgm:pt modelId="{DAC1AED5-5C04-4F93-A5B5-D50B139E2C94}" type="pres">
      <dgm:prSet presAssocID="{B75C5DA4-76B3-4FC4-8957-59B933BEC285}" presName="LShape" presStyleLbl="alignNode1" presStyleIdx="6" presStyleCnt="9"/>
      <dgm:spPr/>
    </dgm:pt>
    <dgm:pt modelId="{0C5C40B3-07C1-438C-BD15-2FDF82BFD222}" type="pres">
      <dgm:prSet presAssocID="{B75C5DA4-76B3-4FC4-8957-59B933BEC28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E1D061-619F-4D7B-B18A-6BC47FBAEB6F}" type="pres">
      <dgm:prSet presAssocID="{B75C5DA4-76B3-4FC4-8957-59B933BEC285}" presName="Triangle" presStyleLbl="alignNode1" presStyleIdx="7" presStyleCnt="9"/>
      <dgm:spPr/>
    </dgm:pt>
    <dgm:pt modelId="{8CC9814C-D494-413C-A63D-97907DD45B7F}" type="pres">
      <dgm:prSet presAssocID="{893E9A23-6863-4EA4-8B3A-827D93526A05}" presName="sibTrans" presStyleCnt="0"/>
      <dgm:spPr/>
    </dgm:pt>
    <dgm:pt modelId="{5EFD336F-45A4-422A-AFF9-1878F0DB48BA}" type="pres">
      <dgm:prSet presAssocID="{893E9A23-6863-4EA4-8B3A-827D93526A05}" presName="space" presStyleCnt="0"/>
      <dgm:spPr/>
    </dgm:pt>
    <dgm:pt modelId="{4F2BCA25-F2F8-4B46-AE39-1A12B957CE3A}" type="pres">
      <dgm:prSet presAssocID="{E5DDCF35-F7CC-4589-BA05-838CAC5E605F}" presName="composite" presStyleCnt="0"/>
      <dgm:spPr/>
    </dgm:pt>
    <dgm:pt modelId="{930CEAFF-CFB4-465A-BD1B-53CE2F6802CB}" type="pres">
      <dgm:prSet presAssocID="{E5DDCF35-F7CC-4589-BA05-838CAC5E605F}" presName="LShape" presStyleLbl="alignNode1" presStyleIdx="8" presStyleCnt="9"/>
      <dgm:spPr/>
    </dgm:pt>
    <dgm:pt modelId="{D965C7E5-CE1B-4A23-8D99-5C93B88A2B4B}" type="pres">
      <dgm:prSet presAssocID="{E5DDCF35-F7CC-4589-BA05-838CAC5E605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D58720-E49F-49B8-8CFD-6670FA6C6900}" srcId="{DC46E860-A34A-4646-A11E-AF6966D506F4}" destId="{B75C5DA4-76B3-4FC4-8957-59B933BEC285}" srcOrd="3" destOrd="0" parTransId="{301FFA6B-34D0-4375-8DFA-531B7E5EAA20}" sibTransId="{893E9A23-6863-4EA4-8B3A-827D93526A05}"/>
    <dgm:cxn modelId="{28CFB3CA-5F69-483B-B7C8-A9AA8E7608E8}" type="presOf" srcId="{8CAAD17B-D2B8-4477-9D5E-AB1C0BF2CB90}" destId="{C4D97842-4637-4549-B481-1D35C031453B}" srcOrd="0" destOrd="0" presId="urn:microsoft.com/office/officeart/2009/3/layout/StepUpProcess"/>
    <dgm:cxn modelId="{0B10C2BB-AC08-4D21-B921-A8E90444E25A}" srcId="{DC46E860-A34A-4646-A11E-AF6966D506F4}" destId="{55160941-466B-4415-AA98-A8670AF1FA8A}" srcOrd="2" destOrd="0" parTransId="{76F7A845-8E50-4B79-8F3F-82E10BD617C5}" sibTransId="{2EA12F9E-0DAB-402F-8768-C167E7D3A5F2}"/>
    <dgm:cxn modelId="{23F72B6D-27D6-4665-8141-990941E24C0D}" type="presOf" srcId="{4EBA0B5F-94C0-4924-9AC4-89EADF54BED9}" destId="{8EE9C600-3EE8-4EBF-A7F2-C00CD20292EA}" srcOrd="0" destOrd="0" presId="urn:microsoft.com/office/officeart/2009/3/layout/StepUpProcess"/>
    <dgm:cxn modelId="{8C662925-FEEA-44BC-805D-4969C02F6632}" srcId="{DC46E860-A34A-4646-A11E-AF6966D506F4}" destId="{E5DDCF35-F7CC-4589-BA05-838CAC5E605F}" srcOrd="4" destOrd="0" parTransId="{C9F3AE8C-2A9C-41FA-9840-256A0B8B854A}" sibTransId="{64AFD6CC-A575-4B1E-B05B-08D121CA1C1D}"/>
    <dgm:cxn modelId="{7628FE9D-202B-4501-B09A-8F5BBFEDDB7E}" type="presOf" srcId="{E5DDCF35-F7CC-4589-BA05-838CAC5E605F}" destId="{D965C7E5-CE1B-4A23-8D99-5C93B88A2B4B}" srcOrd="0" destOrd="0" presId="urn:microsoft.com/office/officeart/2009/3/layout/StepUpProcess"/>
    <dgm:cxn modelId="{7A6212DE-25D3-4311-9AB0-9246623CFDD4}" type="presOf" srcId="{DC46E860-A34A-4646-A11E-AF6966D506F4}" destId="{AA3E3800-9B31-40F2-98A0-58365F9D82F7}" srcOrd="0" destOrd="0" presId="urn:microsoft.com/office/officeart/2009/3/layout/StepUpProcess"/>
    <dgm:cxn modelId="{9EB05804-8C00-4C6F-A5BD-A7FC620C7613}" type="presOf" srcId="{55160941-466B-4415-AA98-A8670AF1FA8A}" destId="{AE1D2A36-C67B-4E16-90B7-44FEB1D1B35D}" srcOrd="0" destOrd="0" presId="urn:microsoft.com/office/officeart/2009/3/layout/StepUpProcess"/>
    <dgm:cxn modelId="{2172EC84-41A0-486C-8D7C-68F73DC1DA36}" srcId="{DC46E860-A34A-4646-A11E-AF6966D506F4}" destId="{4EBA0B5F-94C0-4924-9AC4-89EADF54BED9}" srcOrd="1" destOrd="0" parTransId="{B356B2BA-4B5E-409D-AEF6-5D5B040C0C7F}" sibTransId="{0CF4583B-46C1-47C8-B9AA-230ACD293ED5}"/>
    <dgm:cxn modelId="{607F039B-64D1-447B-9640-7B709951E7E0}" type="presOf" srcId="{B75C5DA4-76B3-4FC4-8957-59B933BEC285}" destId="{0C5C40B3-07C1-438C-BD15-2FDF82BFD222}" srcOrd="0" destOrd="0" presId="urn:microsoft.com/office/officeart/2009/3/layout/StepUpProcess"/>
    <dgm:cxn modelId="{FD6B303B-F930-47EB-8758-AA645E86A26D}" srcId="{DC46E860-A34A-4646-A11E-AF6966D506F4}" destId="{8CAAD17B-D2B8-4477-9D5E-AB1C0BF2CB90}" srcOrd="0" destOrd="0" parTransId="{89140474-17A7-45F7-B836-A8671C0DE272}" sibTransId="{E1CC0286-4E21-4A49-8F4E-2E86BE3B4160}"/>
    <dgm:cxn modelId="{8BA1F1DF-96DB-4540-84AF-6E02DF325F6D}" type="presParOf" srcId="{AA3E3800-9B31-40F2-98A0-58365F9D82F7}" destId="{36B493C0-CEA7-4E89-B9C8-25D2D6FF74A9}" srcOrd="0" destOrd="0" presId="urn:microsoft.com/office/officeart/2009/3/layout/StepUpProcess"/>
    <dgm:cxn modelId="{02901048-C63D-4406-90C2-7C12F7D573D1}" type="presParOf" srcId="{36B493C0-CEA7-4E89-B9C8-25D2D6FF74A9}" destId="{1E46D567-0A6B-46BB-A5B2-6A8E76D47E78}" srcOrd="0" destOrd="0" presId="urn:microsoft.com/office/officeart/2009/3/layout/StepUpProcess"/>
    <dgm:cxn modelId="{478C5003-AD40-4F73-8BEE-D389A1CC1406}" type="presParOf" srcId="{36B493C0-CEA7-4E89-B9C8-25D2D6FF74A9}" destId="{C4D97842-4637-4549-B481-1D35C031453B}" srcOrd="1" destOrd="0" presId="urn:microsoft.com/office/officeart/2009/3/layout/StepUpProcess"/>
    <dgm:cxn modelId="{5FF22D86-21C1-4DE8-974A-6532B93B4A38}" type="presParOf" srcId="{36B493C0-CEA7-4E89-B9C8-25D2D6FF74A9}" destId="{A479C0A5-1A21-4B0E-B08B-3989328721E2}" srcOrd="2" destOrd="0" presId="urn:microsoft.com/office/officeart/2009/3/layout/StepUpProcess"/>
    <dgm:cxn modelId="{BA10FD29-2243-4BF0-8284-8F429F408BBA}" type="presParOf" srcId="{AA3E3800-9B31-40F2-98A0-58365F9D82F7}" destId="{C85F8E14-6D78-4C93-8BF5-1A4C59BFD6BB}" srcOrd="1" destOrd="0" presId="urn:microsoft.com/office/officeart/2009/3/layout/StepUpProcess"/>
    <dgm:cxn modelId="{C8F04B45-6517-4119-992F-DE99E3D4098E}" type="presParOf" srcId="{C85F8E14-6D78-4C93-8BF5-1A4C59BFD6BB}" destId="{E37BCCB2-B2C7-47C9-94B2-F4D9C57E7711}" srcOrd="0" destOrd="0" presId="urn:microsoft.com/office/officeart/2009/3/layout/StepUpProcess"/>
    <dgm:cxn modelId="{E0EAC719-6C01-4EB6-9865-C3AF080E597C}" type="presParOf" srcId="{AA3E3800-9B31-40F2-98A0-58365F9D82F7}" destId="{8F317E77-375B-4D8A-9991-F0CBFF60931C}" srcOrd="2" destOrd="0" presId="urn:microsoft.com/office/officeart/2009/3/layout/StepUpProcess"/>
    <dgm:cxn modelId="{8CF2F9AE-01F5-4A07-BF03-1F58D4277182}" type="presParOf" srcId="{8F317E77-375B-4D8A-9991-F0CBFF60931C}" destId="{686D5519-8843-47AD-AD8A-6B666974295E}" srcOrd="0" destOrd="0" presId="urn:microsoft.com/office/officeart/2009/3/layout/StepUpProcess"/>
    <dgm:cxn modelId="{D8AF6F46-CAF6-49CE-B015-D8BA655A748B}" type="presParOf" srcId="{8F317E77-375B-4D8A-9991-F0CBFF60931C}" destId="{8EE9C600-3EE8-4EBF-A7F2-C00CD20292EA}" srcOrd="1" destOrd="0" presId="urn:microsoft.com/office/officeart/2009/3/layout/StepUpProcess"/>
    <dgm:cxn modelId="{F3A699B1-0323-4A5D-AC9C-C93C99DF41E7}" type="presParOf" srcId="{8F317E77-375B-4D8A-9991-F0CBFF60931C}" destId="{5E95AFC1-CA43-4813-B619-D183538DAF45}" srcOrd="2" destOrd="0" presId="urn:microsoft.com/office/officeart/2009/3/layout/StepUpProcess"/>
    <dgm:cxn modelId="{F0AF5A02-041D-4ADF-BF68-5993B4452946}" type="presParOf" srcId="{AA3E3800-9B31-40F2-98A0-58365F9D82F7}" destId="{38419010-D224-4609-92AA-9E3B6826D13A}" srcOrd="3" destOrd="0" presId="urn:microsoft.com/office/officeart/2009/3/layout/StepUpProcess"/>
    <dgm:cxn modelId="{2867CC35-B241-4813-8A94-E8C03F117814}" type="presParOf" srcId="{38419010-D224-4609-92AA-9E3B6826D13A}" destId="{F0275E62-B413-4B6E-8D07-DDD0A6DC5931}" srcOrd="0" destOrd="0" presId="urn:microsoft.com/office/officeart/2009/3/layout/StepUpProcess"/>
    <dgm:cxn modelId="{0F1BE68D-59F6-495A-BB79-BFE760671C72}" type="presParOf" srcId="{AA3E3800-9B31-40F2-98A0-58365F9D82F7}" destId="{8318AD64-D5FB-4F0D-9EC2-10E1936A6BD3}" srcOrd="4" destOrd="0" presId="urn:microsoft.com/office/officeart/2009/3/layout/StepUpProcess"/>
    <dgm:cxn modelId="{C8FFDF20-42CB-4C3E-90B8-A9CE0DEBB50E}" type="presParOf" srcId="{8318AD64-D5FB-4F0D-9EC2-10E1936A6BD3}" destId="{8F6818EF-6B63-4240-B0DD-37322D87B78A}" srcOrd="0" destOrd="0" presId="urn:microsoft.com/office/officeart/2009/3/layout/StepUpProcess"/>
    <dgm:cxn modelId="{87F238FB-4B13-4A56-9E8D-62351BEFB29B}" type="presParOf" srcId="{8318AD64-D5FB-4F0D-9EC2-10E1936A6BD3}" destId="{AE1D2A36-C67B-4E16-90B7-44FEB1D1B35D}" srcOrd="1" destOrd="0" presId="urn:microsoft.com/office/officeart/2009/3/layout/StepUpProcess"/>
    <dgm:cxn modelId="{6FFF79FE-5D12-469A-828F-57C262313265}" type="presParOf" srcId="{8318AD64-D5FB-4F0D-9EC2-10E1936A6BD3}" destId="{712AE5DD-A85A-4E09-A6AE-EBEC4A64E666}" srcOrd="2" destOrd="0" presId="urn:microsoft.com/office/officeart/2009/3/layout/StepUpProcess"/>
    <dgm:cxn modelId="{9CE5C132-EE2F-4952-9CE7-4AE22F945DAE}" type="presParOf" srcId="{AA3E3800-9B31-40F2-98A0-58365F9D82F7}" destId="{FBAB1DF3-0FD1-44CA-B89A-5DC3D24152FE}" srcOrd="5" destOrd="0" presId="urn:microsoft.com/office/officeart/2009/3/layout/StepUpProcess"/>
    <dgm:cxn modelId="{CB4844E6-7742-4EF9-A498-BA6EE91A7328}" type="presParOf" srcId="{FBAB1DF3-0FD1-44CA-B89A-5DC3D24152FE}" destId="{9C52E647-6223-4FA5-86F2-D6C8A2474E81}" srcOrd="0" destOrd="0" presId="urn:microsoft.com/office/officeart/2009/3/layout/StepUpProcess"/>
    <dgm:cxn modelId="{CEC94C87-6D5B-4224-9E9D-D456E90DCC51}" type="presParOf" srcId="{AA3E3800-9B31-40F2-98A0-58365F9D82F7}" destId="{B8B2AC9A-779E-4BF7-8267-4CF73209CCD3}" srcOrd="6" destOrd="0" presId="urn:microsoft.com/office/officeart/2009/3/layout/StepUpProcess"/>
    <dgm:cxn modelId="{70438210-BABB-4576-910E-B9A97139BF93}" type="presParOf" srcId="{B8B2AC9A-779E-4BF7-8267-4CF73209CCD3}" destId="{DAC1AED5-5C04-4F93-A5B5-D50B139E2C94}" srcOrd="0" destOrd="0" presId="urn:microsoft.com/office/officeart/2009/3/layout/StepUpProcess"/>
    <dgm:cxn modelId="{596DEDF3-16F3-4AD4-B756-4ADABE715EA1}" type="presParOf" srcId="{B8B2AC9A-779E-4BF7-8267-4CF73209CCD3}" destId="{0C5C40B3-07C1-438C-BD15-2FDF82BFD222}" srcOrd="1" destOrd="0" presId="urn:microsoft.com/office/officeart/2009/3/layout/StepUpProcess"/>
    <dgm:cxn modelId="{F7AB91AB-D36C-4D07-BD2B-A517364DFD31}" type="presParOf" srcId="{B8B2AC9A-779E-4BF7-8267-4CF73209CCD3}" destId="{A5E1D061-619F-4D7B-B18A-6BC47FBAEB6F}" srcOrd="2" destOrd="0" presId="urn:microsoft.com/office/officeart/2009/3/layout/StepUpProcess"/>
    <dgm:cxn modelId="{77665C56-3188-435D-A1F2-A2FC834DAC92}" type="presParOf" srcId="{AA3E3800-9B31-40F2-98A0-58365F9D82F7}" destId="{8CC9814C-D494-413C-A63D-97907DD45B7F}" srcOrd="7" destOrd="0" presId="urn:microsoft.com/office/officeart/2009/3/layout/StepUpProcess"/>
    <dgm:cxn modelId="{477E9E20-D610-4C72-81C9-DDB1D6AE74A3}" type="presParOf" srcId="{8CC9814C-D494-413C-A63D-97907DD45B7F}" destId="{5EFD336F-45A4-422A-AFF9-1878F0DB48BA}" srcOrd="0" destOrd="0" presId="urn:microsoft.com/office/officeart/2009/3/layout/StepUpProcess"/>
    <dgm:cxn modelId="{00D51BC8-5BB0-4D3A-AC96-4656E28EA40E}" type="presParOf" srcId="{AA3E3800-9B31-40F2-98A0-58365F9D82F7}" destId="{4F2BCA25-F2F8-4B46-AE39-1A12B957CE3A}" srcOrd="8" destOrd="0" presId="urn:microsoft.com/office/officeart/2009/3/layout/StepUpProcess"/>
    <dgm:cxn modelId="{23EEDA3F-D169-49BD-BBAC-7F3C8CBFD5F8}" type="presParOf" srcId="{4F2BCA25-F2F8-4B46-AE39-1A12B957CE3A}" destId="{930CEAFF-CFB4-465A-BD1B-53CE2F6802CB}" srcOrd="0" destOrd="0" presId="urn:microsoft.com/office/officeart/2009/3/layout/StepUpProcess"/>
    <dgm:cxn modelId="{9ECEC48E-55DA-4FFF-90C7-3628D97A78D0}" type="presParOf" srcId="{4F2BCA25-F2F8-4B46-AE39-1A12B957CE3A}" destId="{D965C7E5-CE1B-4A23-8D99-5C93B88A2B4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46D567-0A6B-46BB-A5B2-6A8E76D47E78}">
      <dsp:nvSpPr>
        <dsp:cNvPr id="0" name=""/>
        <dsp:cNvSpPr/>
      </dsp:nvSpPr>
      <dsp:spPr>
        <a:xfrm rot="5400000">
          <a:off x="237511" y="1622088"/>
          <a:ext cx="708866" cy="11795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842-4637-4549-B481-1D35C031453B}">
      <dsp:nvSpPr>
        <dsp:cNvPr id="0" name=""/>
        <dsp:cNvSpPr/>
      </dsp:nvSpPr>
      <dsp:spPr>
        <a:xfrm>
          <a:off x="119183" y="1974516"/>
          <a:ext cx="1064892" cy="93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家庭教育</a:t>
          </a:r>
          <a:endParaRPr lang="en-US" altLang="zh-TW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 dirty="0"/>
        </a:p>
      </dsp:txBody>
      <dsp:txXfrm>
        <a:off x="119183" y="1974516"/>
        <a:ext cx="1064892" cy="933441"/>
      </dsp:txXfrm>
    </dsp:sp>
    <dsp:sp modelId="{A479C0A5-1A21-4B0E-B08B-3989328721E2}">
      <dsp:nvSpPr>
        <dsp:cNvPr id="0" name=""/>
        <dsp:cNvSpPr/>
      </dsp:nvSpPr>
      <dsp:spPr>
        <a:xfrm>
          <a:off x="983153" y="1535250"/>
          <a:ext cx="200923" cy="20092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D5519-8843-47AD-AD8A-6B666974295E}">
      <dsp:nvSpPr>
        <dsp:cNvPr id="0" name=""/>
        <dsp:cNvSpPr/>
      </dsp:nvSpPr>
      <dsp:spPr>
        <a:xfrm rot="5400000">
          <a:off x="1541148" y="1299502"/>
          <a:ext cx="708866" cy="11795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9C600-3EE8-4EBF-A7F2-C00CD20292EA}">
      <dsp:nvSpPr>
        <dsp:cNvPr id="0" name=""/>
        <dsp:cNvSpPr/>
      </dsp:nvSpPr>
      <dsp:spPr>
        <a:xfrm>
          <a:off x="1422820" y="1651930"/>
          <a:ext cx="1064892" cy="93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學前教育</a:t>
          </a:r>
          <a:endParaRPr lang="zh-TW" altLang="en-US" sz="1800" kern="1200" dirty="0"/>
        </a:p>
      </dsp:txBody>
      <dsp:txXfrm>
        <a:off x="1422820" y="1651930"/>
        <a:ext cx="1064892" cy="933441"/>
      </dsp:txXfrm>
    </dsp:sp>
    <dsp:sp modelId="{5E95AFC1-CA43-4813-B619-D183538DAF45}">
      <dsp:nvSpPr>
        <dsp:cNvPr id="0" name=""/>
        <dsp:cNvSpPr/>
      </dsp:nvSpPr>
      <dsp:spPr>
        <a:xfrm>
          <a:off x="2286790" y="1212663"/>
          <a:ext cx="200923" cy="20092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818EF-6B63-4240-B0DD-37322D87B78A}">
      <dsp:nvSpPr>
        <dsp:cNvPr id="0" name=""/>
        <dsp:cNvSpPr/>
      </dsp:nvSpPr>
      <dsp:spPr>
        <a:xfrm rot="5400000">
          <a:off x="2844785" y="976916"/>
          <a:ext cx="708866" cy="11795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D2A36-C67B-4E16-90B7-44FEB1D1B35D}">
      <dsp:nvSpPr>
        <dsp:cNvPr id="0" name=""/>
        <dsp:cNvSpPr/>
      </dsp:nvSpPr>
      <dsp:spPr>
        <a:xfrm>
          <a:off x="2726457" y="1329343"/>
          <a:ext cx="1064892" cy="93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國民教育</a:t>
          </a:r>
          <a:endParaRPr lang="zh-TW" altLang="en-US" sz="1800" kern="1200" dirty="0"/>
        </a:p>
      </dsp:txBody>
      <dsp:txXfrm>
        <a:off x="2726457" y="1329343"/>
        <a:ext cx="1064892" cy="933441"/>
      </dsp:txXfrm>
    </dsp:sp>
    <dsp:sp modelId="{712AE5DD-A85A-4E09-A6AE-EBEC4A64E666}">
      <dsp:nvSpPr>
        <dsp:cNvPr id="0" name=""/>
        <dsp:cNvSpPr/>
      </dsp:nvSpPr>
      <dsp:spPr>
        <a:xfrm>
          <a:off x="3590427" y="890077"/>
          <a:ext cx="200923" cy="20092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1AED5-5C04-4F93-A5B5-D50B139E2C94}">
      <dsp:nvSpPr>
        <dsp:cNvPr id="0" name=""/>
        <dsp:cNvSpPr/>
      </dsp:nvSpPr>
      <dsp:spPr>
        <a:xfrm rot="5400000">
          <a:off x="4148421" y="654330"/>
          <a:ext cx="708866" cy="11795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C40B3-07C1-438C-BD15-2FDF82BFD222}">
      <dsp:nvSpPr>
        <dsp:cNvPr id="0" name=""/>
        <dsp:cNvSpPr/>
      </dsp:nvSpPr>
      <dsp:spPr>
        <a:xfrm>
          <a:off x="4030094" y="1006757"/>
          <a:ext cx="1064892" cy="93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高等教育</a:t>
          </a:r>
          <a:endParaRPr lang="zh-TW" altLang="en-US" sz="1800" kern="1200" dirty="0"/>
        </a:p>
      </dsp:txBody>
      <dsp:txXfrm>
        <a:off x="4030094" y="1006757"/>
        <a:ext cx="1064892" cy="933441"/>
      </dsp:txXfrm>
    </dsp:sp>
    <dsp:sp modelId="{A5E1D061-619F-4D7B-B18A-6BC47FBAEB6F}">
      <dsp:nvSpPr>
        <dsp:cNvPr id="0" name=""/>
        <dsp:cNvSpPr/>
      </dsp:nvSpPr>
      <dsp:spPr>
        <a:xfrm>
          <a:off x="4894064" y="567491"/>
          <a:ext cx="200923" cy="20092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CEAFF-CFB4-465A-BD1B-53CE2F6802CB}">
      <dsp:nvSpPr>
        <dsp:cNvPr id="0" name=""/>
        <dsp:cNvSpPr/>
      </dsp:nvSpPr>
      <dsp:spPr>
        <a:xfrm rot="5400000">
          <a:off x="5452058" y="331743"/>
          <a:ext cx="708866" cy="117953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5C7E5-CE1B-4A23-8D99-5C93B88A2B4B}">
      <dsp:nvSpPr>
        <dsp:cNvPr id="0" name=""/>
        <dsp:cNvSpPr/>
      </dsp:nvSpPr>
      <dsp:spPr>
        <a:xfrm>
          <a:off x="5333731" y="684171"/>
          <a:ext cx="1064892" cy="93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社會教育</a:t>
          </a:r>
          <a:endParaRPr lang="zh-TW" altLang="en-US" sz="1800" kern="1200" dirty="0"/>
        </a:p>
      </dsp:txBody>
      <dsp:txXfrm>
        <a:off x="5333731" y="684171"/>
        <a:ext cx="1064892" cy="933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2B992-BAEC-49BF-9FBC-4774EC038FD9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D287C-0A0B-4B5A-B2CF-C082F8F5B6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2077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1196" indent="-161196">
              <a:buFontTx/>
              <a:buChar char="•"/>
            </a:pP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本條第三項酌作文字修正，原一式一份改為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份；認證申請審查資料電子檔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光碟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原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式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份，提供審查委員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份進行審查、教育部留存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份、認證專案辦公室留存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份，故減量為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式</a:t>
            </a:r>
            <a:r>
              <a:rPr lang="en-US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份。</a:t>
            </a:r>
          </a:p>
          <a:p>
            <a:pPr marL="161196" indent="-161196">
              <a:buFontTx/>
              <a:buChar char="•"/>
            </a:pPr>
            <a:r>
              <a:rPr lang="zh-TW" altLang="zh-TW" b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修訂本條第三項，因現行規定有所疏漏，已通過認證之專班課程，若於專班有效期限內期滿，且剩餘認證有效期限達三年以上，得繼續開設至專班有效期限。故新增其相關規範原則，以維護認證審查品質。</a:t>
            </a:r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fld id="{0E68EE71-FC1E-4C25-9361-6ED504C08135}" type="slidenum">
              <a:rPr lang="en-US" altLang="zh-TW" smtClean="0">
                <a:ea typeface="新細明體" charset="-120"/>
              </a:rPr>
              <a:pPr eaLnBrk="1" hangingPunct="1"/>
              <a:t>7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0D7EB-661E-4AD1-9EB2-FBC6F359B376}" type="slidenum">
              <a:rPr lang="zh-TW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b="1" smtClean="0">
              <a:latin typeface="Arial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sz="1600" smtClean="0">
              <a:latin typeface="Arial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02" tIns="43902" rIns="87802" bIns="43902" anchor="b"/>
          <a:lstStyle>
            <a:lvl1pPr defTabSz="917575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17575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17575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17575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17575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/>
            <a:fld id="{963365DA-ED3D-4A4D-9A90-701DB949DC97}" type="slidenum">
              <a:rPr kumimoji="0" lang="zh-TW" altLang="en-US" sz="1100">
                <a:ea typeface="新細明體" charset="-120"/>
              </a:rPr>
              <a:pPr algn="r" eaLnBrk="1" hangingPunct="1"/>
              <a:t>11</a:t>
            </a:fld>
            <a:endParaRPr kumimoji="0" lang="en-US" altLang="zh-TW" sz="1100">
              <a:ea typeface="新細明體" charset="-12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960" y="4344358"/>
            <a:ext cx="5490081" cy="41117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02" tIns="43902" rIns="87802" bIns="43902"/>
          <a:lstStyle/>
          <a:p>
            <a:pPr eaLnBrk="1" hangingPunct="1"/>
            <a:endParaRPr lang="zh-TW" altLang="en-US" smtClean="0">
              <a:solidFill>
                <a:srgbClr val="FF5050"/>
              </a:solidFill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02" tIns="43902" rIns="87802" bIns="43902" anchor="b"/>
          <a:lstStyle>
            <a:lvl1pPr defTabSz="917575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17575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17575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17575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17575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/>
            <a:fld id="{963365DA-ED3D-4A4D-9A90-701DB949DC97}" type="slidenum">
              <a:rPr kumimoji="0" lang="zh-TW" altLang="en-US" sz="1100">
                <a:ea typeface="新細明體" charset="-120"/>
              </a:rPr>
              <a:pPr algn="r" eaLnBrk="1" hangingPunct="1"/>
              <a:t>12</a:t>
            </a:fld>
            <a:endParaRPr kumimoji="0" lang="en-US" altLang="zh-TW" sz="1100">
              <a:ea typeface="新細明體" charset="-12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960" y="4344358"/>
            <a:ext cx="5490081" cy="41117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02" tIns="43902" rIns="87802" bIns="43902"/>
          <a:lstStyle/>
          <a:p>
            <a:pPr eaLnBrk="1" hangingPunct="1"/>
            <a:endParaRPr lang="zh-TW" altLang="en-US" smtClean="0">
              <a:solidFill>
                <a:srgbClr val="FF5050"/>
              </a:solidFill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D287C-0A0B-4B5A-B2CF-C082F8F5B64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8918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版面配置區 5"/>
          <p:cNvSpPr>
            <a:spLocks noGrp="1"/>
          </p:cNvSpPr>
          <p:nvPr>
            <p:ph type="pic" sz="quarter" idx="13"/>
          </p:nvPr>
        </p:nvSpPr>
        <p:spPr>
          <a:xfrm>
            <a:off x="1" y="180202"/>
            <a:ext cx="1349418" cy="1204408"/>
          </a:xfrm>
        </p:spPr>
        <p:txBody>
          <a:bodyPr/>
          <a:lstStyle>
            <a:lvl1pPr>
              <a:defRPr sz="280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7"/>
          </p:nvPr>
        </p:nvSpPr>
        <p:spPr>
          <a:xfrm>
            <a:off x="1466655" y="440531"/>
            <a:ext cx="4140897" cy="522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32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8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AA582-3BA2-46A0-A2A4-A724D5B42861}" type="datetime1">
              <a:rPr lang="zh-TW" altLang="en-US"/>
              <a:pPr>
                <a:defRPr/>
              </a:pPr>
              <a:t>2014/9/19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9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0"/>
          </p:nvPr>
        </p:nvSpPr>
        <p:spPr>
          <a:ex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7FD1B-CC66-4BBB-B95C-733B114B5C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19969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779B-3EE5-4D80-AEF7-140E0BAF1F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5135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2014/9/19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junyiacademy.org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  <a:blipFill>
            <a:blip r:embed="rId2" cstate="print"/>
            <a:tile tx="0" ty="0" sx="100000" sy="100000" flip="none" algn="tl"/>
          </a:blipFill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/>
          <a:lstStyle/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(P)" pitchFamily="18" charset="-120"/>
                <a:ea typeface="華康儷粗宋(P)" pitchFamily="18" charset="-120"/>
              </a:rPr>
              <a:t>教育部數位學習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(P)" pitchFamily="18" charset="-120"/>
                <a:ea typeface="華康儷粗宋(P)" pitchFamily="18" charset="-120"/>
              </a:rPr>
              <a:t>認證制度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(P)" pitchFamily="18" charset="-120"/>
                <a:ea typeface="華康儷粗宋(P)" pitchFamily="18" charset="-120"/>
              </a:rPr>
              <a:t/>
            </a:r>
            <a:b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(P)" pitchFamily="18" charset="-120"/>
                <a:ea typeface="華康儷粗宋(P)" pitchFamily="18" charset="-120"/>
              </a:rPr>
            </a:b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(P)" pitchFamily="18" charset="-120"/>
                <a:ea typeface="華康儷粗宋(P)" pitchFamily="18" charset="-120"/>
              </a:rPr>
              <a:t>經驗分享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936104"/>
          </a:xfrm>
        </p:spPr>
        <p:txBody>
          <a:bodyPr>
            <a:normAutofit/>
          </a:bodyPr>
          <a:lstStyle/>
          <a:p>
            <a:r>
              <a:rPr lang="zh-TW" altLang="en-US" sz="2000" b="1" dirty="0" smtClean="0">
                <a:solidFill>
                  <a:srgbClr val="0070C0"/>
                </a:solidFill>
                <a:latin typeface="華康儷粗宋(P)" pitchFamily="18" charset="-120"/>
                <a:ea typeface="華康儷粗宋(P)" pitchFamily="18" charset="-120"/>
              </a:rPr>
              <a:t>報告人</a:t>
            </a:r>
            <a:r>
              <a:rPr lang="zh-TW" altLang="en-US" sz="2000" b="1" dirty="0">
                <a:solidFill>
                  <a:srgbClr val="0070C0"/>
                </a:solidFill>
                <a:latin typeface="華康儷粗宋(P)" pitchFamily="18" charset="-120"/>
                <a:ea typeface="華康儷粗宋(P)" pitchFamily="18" charset="-120"/>
              </a:rPr>
              <a:t>：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儷粗宋(P)" pitchFamily="18" charset="-120"/>
                <a:ea typeface="華康儷粗宋(P)" pitchFamily="18" charset="-120"/>
              </a:rPr>
              <a:t> 黃  慈</a:t>
            </a:r>
            <a:endParaRPr lang="en-US" altLang="zh-TW" sz="2000" b="1" dirty="0" smtClean="0">
              <a:solidFill>
                <a:srgbClr val="0070C0"/>
              </a:solidFill>
              <a:latin typeface="華康儷粗宋(P)" pitchFamily="18" charset="-120"/>
              <a:ea typeface="華康儷粗宋(P)" pitchFamily="18" charset="-120"/>
            </a:endParaRPr>
          </a:p>
          <a:p>
            <a:r>
              <a:rPr lang="zh-TW" altLang="en-US" sz="2000" b="1" dirty="0" smtClean="0">
                <a:solidFill>
                  <a:srgbClr val="0070C0"/>
                </a:solidFill>
                <a:latin typeface="華康儷粗宋(P)" pitchFamily="18" charset="-120"/>
                <a:ea typeface="華康儷粗宋(P)" pitchFamily="18" charset="-120"/>
              </a:rPr>
              <a:t>教育部數位學習認證專案計畫主持人</a:t>
            </a:r>
            <a:endParaRPr lang="en-US" altLang="zh-TW" sz="2000" b="1" dirty="0" smtClean="0">
              <a:solidFill>
                <a:srgbClr val="0070C0"/>
              </a:solidFill>
              <a:latin typeface="華康儷粗宋(P)" pitchFamily="18" charset="-120"/>
              <a:ea typeface="華康儷粗宋(P)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517232"/>
            <a:ext cx="864096" cy="864096"/>
          </a:xfrm>
          <a:prstGeom prst="rect">
            <a:avLst/>
          </a:prstGeom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64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74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aphicFrame>
        <p:nvGraphicFramePr>
          <p:cNvPr id="77232" name="Group 43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448597107"/>
              </p:ext>
            </p:extLst>
          </p:nvPr>
        </p:nvGraphicFramePr>
        <p:xfrm>
          <a:off x="539750" y="1196975"/>
          <a:ext cx="7848600" cy="4680297"/>
        </p:xfrm>
        <a:graphic>
          <a:graphicData uri="http://schemas.openxmlformats.org/drawingml/2006/table">
            <a:tbl>
              <a:tblPr>
                <a:effectLst>
                  <a:outerShdw dist="50800" dir="6540000" sx="1000" sy="1000" algn="ctr" rotWithShape="0">
                    <a:srgbClr val="000000"/>
                  </a:outerShdw>
                </a:effectLst>
              </a:tblPr>
              <a:tblGrid>
                <a:gridCol w="201930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47244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學校</a:t>
                      </a: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名稱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學年度開班數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學年度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預計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開班數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學年度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預計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開班數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33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外加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納入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外加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納入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外加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納入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國立中正大學</a:t>
                      </a:r>
                    </a:p>
                  </a:txBody>
                  <a:tcPr marL="18001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國立政治大學</a:t>
                      </a:r>
                    </a:p>
                  </a:txBody>
                  <a:tcPr marL="18001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國立宜蘭大學</a:t>
                      </a:r>
                    </a:p>
                  </a:txBody>
                  <a:tcPr marL="18001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淡江大學</a:t>
                      </a:r>
                    </a:p>
                  </a:txBody>
                  <a:tcPr marL="18001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外交專班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班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外交專班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逢甲大學</a:t>
                      </a:r>
                      <a:endParaRPr kumimoji="0" lang="en-US" altLang="zh-TW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8001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4981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中國文化大學</a:t>
                      </a:r>
                      <a:endParaRPr kumimoji="0" lang="en-US" altLang="zh-TW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8001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世新大學</a:t>
                      </a:r>
                      <a:endParaRPr kumimoji="0" lang="en-US" altLang="zh-TW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8001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69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樹德科技大學</a:t>
                      </a:r>
                      <a:endParaRPr kumimoji="0" lang="en-US" altLang="zh-TW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8001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延招</a:t>
                      </a: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國立雲林科技大學</a:t>
                      </a:r>
                      <a:endParaRPr kumimoji="0" lang="en-US" altLang="zh-TW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8001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統計</a:t>
                      </a: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06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外交專班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班</a:t>
                      </a: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4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2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6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外交專班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591818" y="1916832"/>
            <a:ext cx="90006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42088" y="6421438"/>
            <a:ext cx="2133600" cy="320675"/>
          </a:xfrm>
        </p:spPr>
        <p:txBody>
          <a:bodyPr/>
          <a:lstStyle/>
          <a:p>
            <a:pPr>
              <a:defRPr/>
            </a:pPr>
            <a:fld id="{162FEE9D-5ED8-4800-B4C0-BE13E6994AC0}" type="slidenum">
              <a:rPr lang="zh-TW" altLang="en-US"/>
              <a:pPr>
                <a:defRPr/>
              </a:pPr>
              <a:t>10</a:t>
            </a:fld>
            <a:endParaRPr lang="en-US" altLang="zh-TW" dirty="0"/>
          </a:p>
        </p:txBody>
      </p:sp>
      <p:sp>
        <p:nvSpPr>
          <p:cNvPr id="78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35938" cy="565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宋" pitchFamily="49" charset="-120"/>
                <a:ea typeface="華康儷粗宋" pitchFamily="49" charset="-120"/>
              </a:rPr>
              <a:t>數位學習碩士在職專班辦理情形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39726" y="1916832"/>
            <a:ext cx="90006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69492" y="1916832"/>
            <a:ext cx="900062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91818" y="3266766"/>
            <a:ext cx="1836166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外交專班</a:t>
            </a:r>
            <a:r>
              <a:rPr lang="en-US" altLang="zh-TW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</a:t>
            </a:r>
            <a:endParaRPr lang="zh-TW" altLang="en-US" sz="1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09226" y="3266766"/>
            <a:ext cx="1836166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外交專班</a:t>
            </a:r>
            <a:r>
              <a:rPr lang="en-US" altLang="zh-TW" sz="1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16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</a:t>
            </a:r>
            <a:endParaRPr lang="zh-TW" altLang="en-US" sz="1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4608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ea typeface="新細明體" charset="-120"/>
            </a:endParaRPr>
          </a:p>
        </p:txBody>
      </p:sp>
      <p:sp>
        <p:nvSpPr>
          <p:cNvPr id="24579" name="Rectangle 43"/>
          <p:cNvSpPr>
            <a:spLocks noChangeArrowheads="1"/>
          </p:cNvSpPr>
          <p:nvPr/>
        </p:nvSpPr>
        <p:spPr bwMode="auto">
          <a:xfrm>
            <a:off x="0" y="4084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ea typeface="新細明體" charset="-120"/>
            </a:endParaRPr>
          </a:p>
        </p:txBody>
      </p:sp>
      <p:sp>
        <p:nvSpPr>
          <p:cNvPr id="24580" name="Rectangle 44"/>
          <p:cNvSpPr>
            <a:spLocks noChangeArrowheads="1"/>
          </p:cNvSpPr>
          <p:nvPr/>
        </p:nvSpPr>
        <p:spPr bwMode="auto">
          <a:xfrm>
            <a:off x="5334000" y="56927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endParaRPr kumimoji="0" lang="zh-TW" altLang="en-US" sz="2000" b="1">
              <a:solidFill>
                <a:schemeClr val="accent2"/>
              </a:solidFill>
              <a:latin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0"/>
          </p:nvPr>
        </p:nvSpPr>
        <p:spPr>
          <a:xfrm>
            <a:off x="6848475" y="6418263"/>
            <a:ext cx="2133600" cy="476250"/>
          </a:xfrm>
        </p:spPr>
        <p:txBody>
          <a:bodyPr/>
          <a:lstStyle/>
          <a:p>
            <a:pPr>
              <a:defRPr/>
            </a:pPr>
            <a:fld id="{B9B2FD43-E00E-4C6C-BB73-9606D482599E}" type="slidenum">
              <a:rPr lang="zh-TW" altLang="en-US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85763" y="188913"/>
            <a:ext cx="8229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數位學習課程認證</a:t>
            </a:r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統計</a:t>
            </a:r>
          </a:p>
        </p:txBody>
      </p:sp>
      <p:graphicFrame>
        <p:nvGraphicFramePr>
          <p:cNvPr id="10" name="Group 1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4718745"/>
              </p:ext>
            </p:extLst>
          </p:nvPr>
        </p:nvGraphicFramePr>
        <p:xfrm>
          <a:off x="1090613" y="1493838"/>
          <a:ext cx="6962775" cy="4735514"/>
        </p:xfrm>
        <a:graphic>
          <a:graphicData uri="http://schemas.openxmlformats.org/drawingml/2006/table">
            <a:tbl>
              <a:tblPr>
                <a:effectLst>
                  <a:outerShdw blurRad="50800" dist="50800" dir="654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826825"/>
                <a:gridCol w="1323928"/>
                <a:gridCol w="1480909"/>
                <a:gridCol w="2331113"/>
              </a:tblGrid>
              <a:tr h="703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申請年度</a:t>
                      </a:r>
                    </a:p>
                  </a:txBody>
                  <a:tcPr marL="89979" marR="89979" marT="46816" marB="468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學校數</a:t>
                      </a:r>
                    </a:p>
                  </a:txBody>
                  <a:tcPr marL="89979" marR="89979" marT="46816" marB="4681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課程數</a:t>
                      </a:r>
                    </a:p>
                  </a:txBody>
                  <a:tcPr marL="89979" marR="89979" marT="46816" marB="4681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通過認證課程數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（通過率）</a:t>
                      </a:r>
                    </a:p>
                  </a:txBody>
                  <a:tcPr marL="89979" marR="89979" marT="46816" marB="4681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95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78" marR="89978" marT="46823" marB="468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115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37 </a:t>
                      </a:r>
                      <a:r>
                        <a:rPr lang="en-US" sz="20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(32%)</a:t>
                      </a:r>
                      <a:endParaRPr lang="zh-TW" sz="20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96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78" marR="89978" marT="46823" marB="468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12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80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 </a:t>
                      </a:r>
                      <a:r>
                        <a:rPr kumimoji="1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(8%)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97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78" marR="89978" marT="46823" marB="468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8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41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34 (83%)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98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78" marR="89978" marT="46823" marB="468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38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22 (58%)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99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78" marR="89978" marT="46823" marB="468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17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57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36 (63%)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100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78" marR="89978" marT="46823" marB="468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21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87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58 (67%)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5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101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  <a:endParaRPr kumimoji="1" lang="en-US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89978" marR="89978" marT="46823" marB="4682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86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49 (57%)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102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  <a:endParaRPr kumimoji="1" lang="en-US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17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79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34 (43%)</a:t>
                      </a: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103-1</a:t>
                      </a: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15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48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22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(45%)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總計</a:t>
                      </a:r>
                    </a:p>
                  </a:txBody>
                  <a:tcPr marL="89979" marR="89979" marT="46816" marB="4681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46</a:t>
                      </a:r>
                      <a:r>
                        <a:rPr kumimoji="1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校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631</a:t>
                      </a:r>
                      <a:r>
                        <a:rPr kumimoji="1" 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門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298</a:t>
                      </a:r>
                      <a:r>
                        <a:rPr kumimoji="1" lang="zh-TW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門</a:t>
                      </a: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(47%)</a:t>
                      </a:r>
                      <a:endParaRPr kumimoji="1" 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64" marR="685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4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ea typeface="新細明體" charset="-120"/>
            </a:endParaRPr>
          </a:p>
        </p:txBody>
      </p:sp>
      <p:sp>
        <p:nvSpPr>
          <p:cNvPr id="24579" name="Rectangle 43"/>
          <p:cNvSpPr>
            <a:spLocks noChangeArrowheads="1"/>
          </p:cNvSpPr>
          <p:nvPr/>
        </p:nvSpPr>
        <p:spPr bwMode="auto">
          <a:xfrm>
            <a:off x="0" y="4084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ea typeface="新細明體" charset="-120"/>
            </a:endParaRPr>
          </a:p>
        </p:txBody>
      </p:sp>
      <p:sp>
        <p:nvSpPr>
          <p:cNvPr id="24580" name="Rectangle 44"/>
          <p:cNvSpPr>
            <a:spLocks noChangeArrowheads="1"/>
          </p:cNvSpPr>
          <p:nvPr/>
        </p:nvSpPr>
        <p:spPr bwMode="auto">
          <a:xfrm>
            <a:off x="5334000" y="56927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endParaRPr kumimoji="0" lang="zh-TW" altLang="en-US" sz="2000" b="1">
              <a:solidFill>
                <a:schemeClr val="accent2"/>
              </a:solidFill>
              <a:latin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0"/>
          </p:nvPr>
        </p:nvSpPr>
        <p:spPr>
          <a:xfrm>
            <a:off x="6848475" y="6418263"/>
            <a:ext cx="2133600" cy="476250"/>
          </a:xfrm>
        </p:spPr>
        <p:txBody>
          <a:bodyPr/>
          <a:lstStyle/>
          <a:p>
            <a:pPr>
              <a:defRPr/>
            </a:pPr>
            <a:fld id="{B9B2FD43-E00E-4C6C-BB73-9606D482599E}" type="slidenum">
              <a:rPr lang="zh-TW" altLang="en-US"/>
              <a:pPr>
                <a:defRPr/>
              </a:pPr>
              <a:t>12</a:t>
            </a:fld>
            <a:endParaRPr lang="en-US" altLang="zh-TW" dirty="0"/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85763" y="188913"/>
            <a:ext cx="8229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數位學習教材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認證</a:t>
            </a:r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統計</a:t>
            </a:r>
          </a:p>
        </p:txBody>
      </p:sp>
      <p:graphicFrame>
        <p:nvGraphicFramePr>
          <p:cNvPr id="10" name="Group 1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4473916"/>
              </p:ext>
            </p:extLst>
          </p:nvPr>
        </p:nvGraphicFramePr>
        <p:xfrm>
          <a:off x="1090613" y="1493838"/>
          <a:ext cx="6962775" cy="4735514"/>
        </p:xfrm>
        <a:graphic>
          <a:graphicData uri="http://schemas.openxmlformats.org/drawingml/2006/table">
            <a:tbl>
              <a:tblPr>
                <a:effectLst>
                  <a:outerShdw blurRad="50800" dist="50800" dir="6540000" algn="ctr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1826825"/>
                <a:gridCol w="1323928"/>
                <a:gridCol w="1480909"/>
                <a:gridCol w="2331113"/>
              </a:tblGrid>
              <a:tr h="703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申請年度</a:t>
                      </a:r>
                    </a:p>
                  </a:txBody>
                  <a:tcPr marL="90000" marR="90000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學校數</a:t>
                      </a:r>
                    </a:p>
                  </a:txBody>
                  <a:tcPr marL="90000" marR="90000" marT="46803" marB="4680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教材數</a:t>
                      </a:r>
                    </a:p>
                  </a:txBody>
                  <a:tcPr marL="90000" marR="90000" marT="46803" marB="4680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通過認證教材數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（通過率）</a:t>
                      </a:r>
                    </a:p>
                  </a:txBody>
                  <a:tcPr marL="90000" marR="90000" marT="46803" marB="46803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95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99" marR="89999" marT="46814" marB="468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0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 (0%)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96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99" marR="89999" marT="46814" marB="468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0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13 (65%)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97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99" marR="89999" marT="46814" marB="4681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47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0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29 (62%)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98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99" marR="89999" marT="46814" marB="4681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0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7 (64%)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99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99" marR="89999" marT="46814" marB="4681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39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0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 (51%)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100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</a:p>
                  </a:txBody>
                  <a:tcPr marL="89999" marR="89999" marT="46814" marB="4681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37</a:t>
                      </a:r>
                      <a:endParaRPr kumimoji="1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0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 (54%)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5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101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  <a:endParaRPr kumimoji="1" lang="en-US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89999" marR="89999" marT="46814" marB="46814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21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63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20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22 (35%)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102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  <a:endParaRPr kumimoji="1" lang="en-US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17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37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13 (35%)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103-1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21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indent="-596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54</a:t>
                      </a:r>
                      <a:endParaRPr kumimoji="0"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0" lvl="0" indent="-596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29</a:t>
                      </a:r>
                      <a:r>
                        <a:rPr kumimoji="1" lang="zh-TW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(54%)</a:t>
                      </a:r>
                      <a:endParaRPr kumimoji="1" lang="zh-TW" altLang="zh-TW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8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309</a:t>
                      </a:r>
                      <a:r>
                        <a:rPr 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門</a:t>
                      </a:r>
                      <a:r>
                        <a:rPr 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1" lang="en-US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153</a:t>
                      </a:r>
                      <a:r>
                        <a:rPr kumimoji="1" lang="zh-TW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門</a:t>
                      </a:r>
                      <a:r>
                        <a:rPr lang="en-US" alt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(50%)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8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片版面配置區 3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="" xmlns:p14="http://schemas.microsoft.com/office/powerpoint/2010/main" val="1853104650"/>
              </p:ext>
            </p:extLst>
          </p:nvPr>
        </p:nvGraphicFramePr>
        <p:xfrm>
          <a:off x="899592" y="1556792"/>
          <a:ext cx="7344814" cy="35594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50800" dir="654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2543678"/>
                <a:gridCol w="1002220"/>
                <a:gridCol w="2543678"/>
                <a:gridCol w="1255238"/>
              </a:tblGrid>
              <a:tr h="7200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95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～</a:t>
                      </a: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102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  <a:endParaRPr lang="en-US" altLang="zh-TW" sz="20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課程</a:t>
                      </a:r>
                      <a:r>
                        <a:rPr lang="zh-TW" altLang="en-US" sz="2000" b="1" kern="1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sz="2000" b="1" kern="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 教材 送審</a:t>
                      </a:r>
                      <a:endParaRPr lang="zh-TW" sz="2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95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～</a:t>
                      </a: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102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  <a:endParaRPr lang="en-US" altLang="zh-TW" sz="20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課程 </a:t>
                      </a:r>
                      <a:r>
                        <a:rPr lang="zh-TW" sz="2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 </a:t>
                      </a:r>
                      <a:r>
                        <a:rPr lang="zh-TW" sz="2000" b="1" kern="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教材 通過認證</a:t>
                      </a:r>
                      <a:endParaRPr lang="zh-TW" sz="2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學門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案件數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學門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案件數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3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電腦科學資訊工程</a:t>
                      </a:r>
                      <a:r>
                        <a:rPr lang="en-US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         </a:t>
                      </a:r>
                      <a:endParaRPr lang="zh-TW" sz="2000" b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151</a:t>
                      </a:r>
                      <a:endParaRPr lang="zh-TW" sz="2000" b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教育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73</a:t>
                      </a:r>
                      <a:endParaRPr lang="zh-TW" sz="2000" b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管理</a:t>
                      </a:r>
                      <a:r>
                        <a:rPr lang="en-US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endParaRPr lang="zh-TW" sz="2000" b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131</a:t>
                      </a:r>
                      <a:endParaRPr lang="zh-TW" sz="2000" b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電腦科學資訊工程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67</a:t>
                      </a:r>
                      <a:endParaRPr lang="zh-TW" sz="2000" b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教育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101</a:t>
                      </a:r>
                      <a:endParaRPr lang="zh-TW" sz="2000" b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管理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58</a:t>
                      </a:r>
                      <a:endParaRPr lang="zh-TW" sz="2000" b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商業相關（含會計）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60</a:t>
                      </a:r>
                      <a:endParaRPr lang="zh-TW" sz="2000" b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電機與電子工程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34</a:t>
                      </a:r>
                      <a:endParaRPr lang="zh-TW" sz="2000" b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電機與電子工程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59</a:t>
                      </a:r>
                      <a:endParaRPr lang="zh-TW" sz="2000" b="1" kern="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商業相關（含會計）</a:t>
                      </a: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31</a:t>
                      </a:r>
                      <a:endParaRPr lang="zh-TW" sz="2000" b="1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803" marR="178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5763" y="188913"/>
            <a:ext cx="8229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教材認證</a:t>
            </a:r>
            <a:r>
              <a:rPr lang="zh-TW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領域分布</a:t>
            </a: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前五名</a:t>
            </a:r>
            <a:r>
              <a:rPr lang="en-US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9592" y="5373216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註：學門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分類依據高教評鑑中心學門分類表</a:t>
            </a:r>
          </a:p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資料來源：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黃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慈、胡怡謙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(2014)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「大學遠距教學通過認證課程學術類別與教學設計分析」，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zh-TW" sz="1400" dirty="0">
                <a:latin typeface="標楷體" pitchFamily="65" charset="-120"/>
                <a:ea typeface="標楷體" pitchFamily="65" charset="-120"/>
              </a:rPr>
              <a:t>年大學遠距教學認證成果暨學術研討會，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http://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ace.moe.edu.tw</a:t>
            </a:r>
            <a:endParaRPr lang="zh-TW" altLang="zh-TW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宋(P)" pitchFamily="18" charset="-120"/>
                <a:ea typeface="華康儷粗宋(P)" pitchFamily="18" charset="-120"/>
              </a:rPr>
              <a:t>宣導與推廣</a:t>
            </a:r>
            <a:endParaRPr lang="zh-TW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宋(P)" pitchFamily="18" charset="-120"/>
              <a:ea typeface="華康儷粗宋(P)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975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zh-TW" altLang="en-US" sz="24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數位通識課程分享與推廣</a:t>
            </a:r>
            <a:r>
              <a:rPr lang="en-US" altLang="zh-TW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各校承辦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defRPr/>
            </a:pP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128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個單元、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290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小時，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3,600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筆教學元件，種子教師共計</a:t>
            </a:r>
            <a:r>
              <a:rPr lang="en-US" altLang="zh-TW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名</a:t>
            </a:r>
            <a:endPara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defRPr/>
            </a:pP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大專校院教師</a:t>
            </a: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校</a:t>
            </a: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81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班使用開設</a:t>
            </a: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(101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學年度第</a:t>
            </a: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學期及</a:t>
            </a: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學年度第</a:t>
            </a: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學期</a:t>
            </a: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zh-TW" altLang="en-US" sz="24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數位學習碩士在職專班經驗分享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各校承辦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校參與辦理研習、實施分享</a:t>
            </a:r>
            <a:endParaRPr lang="en-US" alt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辦理</a:t>
            </a: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118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場研習、</a:t>
            </a:r>
            <a:r>
              <a:rPr lang="en-US" altLang="zh-TW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4,827</a:t>
            </a: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人次參與</a:t>
            </a:r>
            <a:endParaRPr lang="en-US" alt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zh-TW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課程與教材認證文件、專班施行制度、線上課程和平臺</a:t>
            </a:r>
            <a:endParaRPr lang="en-US" alt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大專</a:t>
            </a:r>
            <a:r>
              <a:rPr lang="zh-TW" altLang="en-US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校院數位學習人才暨推廣服務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計畫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中正、淡江大學承辦</a:t>
            </a:r>
            <a:r>
              <a:rPr lang="en-US" altLang="zh-TW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defRPr/>
            </a:pPr>
            <a:r>
              <a:rPr lang="en-US" altLang="zh-TW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40</a:t>
            </a:r>
            <a:r>
              <a:rPr lang="zh-TW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位數位種子教師養成</a:t>
            </a:r>
            <a:endParaRPr lang="en-US" altLang="zh-TW" sz="19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defRPr/>
            </a:pPr>
            <a:r>
              <a:rPr lang="zh-TW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教師教師專業培訓及線上助教培訓</a:t>
            </a:r>
            <a:r>
              <a:rPr lang="en-US" altLang="zh-TW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763</a:t>
            </a:r>
            <a:r>
              <a:rPr lang="zh-TW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人次</a:t>
            </a:r>
            <a:endParaRPr lang="en-US" altLang="zh-TW" sz="19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defRPr/>
            </a:pPr>
            <a:r>
              <a:rPr lang="zh-TW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提供諮詢輔導服務</a:t>
            </a:r>
            <a:r>
              <a:rPr lang="en-US" altLang="zh-TW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981</a:t>
            </a:r>
            <a:r>
              <a:rPr lang="zh-TW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件</a:t>
            </a:r>
            <a:endParaRPr lang="en-US" altLang="zh-TW" sz="19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endParaRPr lang="en-US" altLang="zh-TW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373316" y="5949280"/>
            <a:ext cx="2852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資料來源</a:t>
            </a:r>
            <a:r>
              <a:rPr kumimoji="0" lang="zh-TW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：教育部資科司資料</a:t>
            </a:r>
            <a:endParaRPr kumimoji="0" lang="zh-TW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6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121652" y="1772816"/>
            <a:ext cx="6762715" cy="3474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2002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年公布之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終身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法</a:t>
            </a: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明定各級政府應積極推動員工公假參與學習的「帶薪學習制度」，對積極推動員工帶薪制度的機關或雇主，給與獎勵、經費補助，教育部將發行終身學習卡，建立認證制度，作為入學採認或升遷考核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營造終身學習社會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429000"/>
            <a:ext cx="1440160" cy="272601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515" y="3212976"/>
            <a:ext cx="1426173" cy="131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內容版面配置區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3094311751"/>
              </p:ext>
            </p:extLst>
          </p:nvPr>
        </p:nvGraphicFramePr>
        <p:xfrm>
          <a:off x="1547664" y="1268760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向上箭號 5"/>
          <p:cNvSpPr/>
          <p:nvPr/>
        </p:nvSpPr>
        <p:spPr>
          <a:xfrm>
            <a:off x="1475656" y="4293096"/>
            <a:ext cx="288032" cy="720080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>
              <a:solidFill>
                <a:schemeClr val="accent5">
                  <a:lumMod val="75000"/>
                </a:schemeClr>
              </a:solidFill>
              <a:latin typeface="華康儷粗宋" pitchFamily="49" charset="-120"/>
              <a:ea typeface="華康儷粗宋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64" y="5013176"/>
            <a:ext cx="6552728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>
              <a:solidFill>
                <a:schemeClr val="accent5">
                  <a:lumMod val="75000"/>
                </a:schemeClr>
              </a:solidFill>
              <a:latin typeface="華康儷粗宋" pitchFamily="49" charset="-120"/>
              <a:ea typeface="華康儷粗宋" pitchFamily="49" charset="-120"/>
            </a:endParaRPr>
          </a:p>
        </p:txBody>
      </p:sp>
      <p:sp>
        <p:nvSpPr>
          <p:cNvPr id="8" name="向上箭號 7"/>
          <p:cNvSpPr/>
          <p:nvPr/>
        </p:nvSpPr>
        <p:spPr>
          <a:xfrm>
            <a:off x="7889555" y="2852936"/>
            <a:ext cx="288032" cy="2304256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1">
              <a:solidFill>
                <a:schemeClr val="accent5">
                  <a:lumMod val="75000"/>
                </a:schemeClr>
              </a:solidFill>
              <a:latin typeface="華康儷粗宋" pitchFamily="49" charset="-120"/>
              <a:ea typeface="華康儷粗宋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21003" y="4215978"/>
            <a:ext cx="424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華康儷粗宋" pitchFamily="49" charset="-120"/>
                <a:ea typeface="華康儷粗宋" pitchFamily="49" charset="-120"/>
              </a:rPr>
              <a:t>終身學習 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華康儷粗宋" pitchFamily="49" charset="-120"/>
                <a:ea typeface="華康儷粗宋" pitchFamily="49" charset="-120"/>
              </a:rPr>
              <a:t>=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華康儷粗宋" pitchFamily="49" charset="-120"/>
                <a:ea typeface="華康儷粗宋" pitchFamily="49" charset="-120"/>
              </a:rPr>
              <a:t> 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華康儷粗宋" pitchFamily="49" charset="-120"/>
                <a:ea typeface="華康儷粗宋" pitchFamily="49" charset="-120"/>
              </a:rPr>
              <a:t>正</a:t>
            </a:r>
            <a:r>
              <a:rPr lang="zh-TW" altLang="en-US" sz="2400" b="1" dirty="0" smtClean="0">
                <a:solidFill>
                  <a:schemeClr val="accent5">
                    <a:lumMod val="75000"/>
                  </a:schemeClr>
                </a:solidFill>
                <a:latin typeface="華康儷粗宋" pitchFamily="49" charset="-120"/>
                <a:ea typeface="華康儷粗宋" pitchFamily="49" charset="-120"/>
              </a:rPr>
              <a:t>規 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latin typeface="華康儷粗宋" pitchFamily="49" charset="-120"/>
                <a:ea typeface="華康儷粗宋" pitchFamily="49" charset="-120"/>
              </a:rPr>
              <a:t>+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華康儷粗宋" pitchFamily="49" charset="-120"/>
                <a:ea typeface="華康儷粗宋" pitchFamily="49" charset="-120"/>
              </a:rPr>
              <a:t> 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latin typeface="華康儷粗宋" pitchFamily="49" charset="-120"/>
                <a:ea typeface="華康儷粗宋" pitchFamily="49" charset="-120"/>
              </a:rPr>
              <a:t>非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latin typeface="華康儷粗宋" pitchFamily="49" charset="-120"/>
                <a:ea typeface="華康儷粗宋" pitchFamily="49" charset="-120"/>
              </a:rPr>
              <a:t>正規</a:t>
            </a:r>
            <a:endParaRPr lang="en-US" altLang="zh-TW" sz="2400" b="1" dirty="0">
              <a:solidFill>
                <a:schemeClr val="accent5">
                  <a:lumMod val="75000"/>
                </a:schemeClr>
              </a:solidFill>
              <a:latin typeface="華康儷粗宋" pitchFamily="49" charset="-120"/>
              <a:ea typeface="華康儷粗宋" pitchFamily="49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2987824" y="3642470"/>
            <a:ext cx="5388039" cy="2554"/>
          </a:xfrm>
          <a:prstGeom prst="straightConnector1">
            <a:avLst/>
          </a:prstGeom>
          <a:ln w="38100">
            <a:solidFill>
              <a:srgbClr val="DA5AB8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039159" y="3985897"/>
            <a:ext cx="6336704" cy="0"/>
          </a:xfrm>
          <a:prstGeom prst="straightConnector1">
            <a:avLst/>
          </a:prstGeom>
          <a:ln w="38100">
            <a:solidFill>
              <a:srgbClr val="DA5AB8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終身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學習</a:t>
            </a: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體系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9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57003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貫穿正規教育體制的終身</a:t>
            </a:r>
            <a:r>
              <a:rPr lang="zh-TW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學習</a:t>
            </a:r>
            <a:endParaRPr lang="en-US" altLang="zh-TW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打破</a:t>
            </a:r>
            <a:r>
              <a:rPr lang="zh-TW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學校藩籬的社區</a:t>
            </a:r>
            <a:r>
              <a:rPr lang="zh-TW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學習</a:t>
            </a:r>
            <a:endParaRPr lang="en-US" altLang="zh-TW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面向</a:t>
            </a:r>
            <a:r>
              <a:rPr lang="zh-TW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全球</a:t>
            </a:r>
            <a:r>
              <a:rPr lang="zh-TW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遠距</a:t>
            </a:r>
            <a:r>
              <a:rPr lang="zh-TW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理想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的終身學習</a:t>
            </a: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體系</a:t>
            </a:r>
            <a:endParaRPr lang="zh-TW" alt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sym typeface="Wingdings" pitchFamily="2" charset="2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924944"/>
            <a:ext cx="2857500" cy="275272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127000"/>
          </a:effectLst>
        </p:spPr>
      </p:pic>
      <p:sp>
        <p:nvSpPr>
          <p:cNvPr id="6" name="文字方塊 5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3528" y="442055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陳松柏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黃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慈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2012) 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台灣終身學習社會的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營造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台灣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教育的亮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點。國立屏東教育大學出版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1600" dirty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177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頁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~189</a:t>
            </a:r>
            <a:r>
              <a:rPr lang="zh-TW" altLang="zh-TW" sz="1600" dirty="0" smtClean="0">
                <a:latin typeface="標楷體" pitchFamily="65" charset="-120"/>
                <a:ea typeface="標楷體" pitchFamily="65" charset="-120"/>
              </a:rPr>
              <a:t>頁</a:t>
            </a:r>
            <a:endParaRPr lang="zh-TW" altLang="zh-TW" sz="1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1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" y="1556792"/>
            <a:ext cx="8646096" cy="46104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 rot="20346710">
            <a:off x="5215576" y="2431940"/>
            <a:ext cx="2954655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新細明體" pitchFamily="18" charset="-120"/>
              </a:rPr>
              <a:t>無遠弗屆</a:t>
            </a:r>
          </a:p>
        </p:txBody>
      </p:sp>
      <p:sp>
        <p:nvSpPr>
          <p:cNvPr id="6" name="矩形 5"/>
          <p:cNvSpPr/>
          <p:nvPr/>
        </p:nvSpPr>
        <p:spPr>
          <a:xfrm rot="20346710">
            <a:off x="5719631" y="4109400"/>
            <a:ext cx="2954655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新細明體" pitchFamily="18" charset="-120"/>
              </a:rPr>
              <a:t>免費開放</a:t>
            </a:r>
            <a:endParaRPr lang="en-US" altLang="zh-TW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新細明體" pitchFamily="18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數位學習國際新趨勢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611560" y="3579821"/>
            <a:ext cx="3203848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全球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個合作名校</a:t>
            </a:r>
            <a:endParaRPr lang="en-US" altLang="zh-TW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</a:rPr>
              <a:t>2014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年</a:t>
            </a:r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月共累計</a:t>
            </a:r>
            <a:endParaRPr lang="en-US" altLang="zh-TW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</a:rPr>
              <a:t>25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個學術領域</a:t>
            </a:r>
            <a:endParaRPr lang="en-US" altLang="zh-TW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altLang="zh-TW" sz="2400" b="1" dirty="0" smtClean="0">
                <a:solidFill>
                  <a:schemeClr val="accent6">
                    <a:lumMod val="75000"/>
                  </a:schemeClr>
                </a:solidFill>
              </a:rPr>
              <a:t>726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門課</a:t>
            </a:r>
            <a:endParaRPr lang="zh-TW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8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2" y="1412776"/>
            <a:ext cx="5658560" cy="393149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35921" dir="654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36" y="2348880"/>
            <a:ext cx="2186527" cy="23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597" y="2224877"/>
            <a:ext cx="6661904" cy="31979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66262"/>
            <a:ext cx="6290100" cy="3019815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台灣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MOOCs</a:t>
            </a: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的現況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9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宋(P)" pitchFamily="18" charset="-120"/>
                <a:ea typeface="華康儷粗宋(P)" pitchFamily="18" charset="-120"/>
              </a:rPr>
              <a:t>大專校</a:t>
            </a:r>
            <a:r>
              <a:rPr lang="zh-TW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宋(P)" pitchFamily="18" charset="-120"/>
                <a:ea typeface="華康儷粗宋(P)" pitchFamily="18" charset="-120"/>
              </a:rPr>
              <a:t>院數位學習發展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大學遠距課程備查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數位學習碩士在職專班及課程認證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磨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師計畫之推動</a:t>
            </a:r>
            <a:endParaRPr lang="en-US" altLang="zh-TW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其他</a:t>
            </a:r>
            <a:r>
              <a:rPr lang="en-US" altLang="zh-TW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8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數位</a:t>
            </a:r>
            <a:r>
              <a:rPr lang="zh-TW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認證未來發展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87824" y="3883695"/>
            <a:ext cx="309634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指標彈性化</a:t>
            </a:r>
            <a:endParaRPr lang="zh-TW" altLang="en-US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87824" y="1988840"/>
            <a:ext cx="309634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認證分級化</a:t>
            </a:r>
          </a:p>
        </p:txBody>
      </p:sp>
      <p:sp>
        <p:nvSpPr>
          <p:cNvPr id="12" name="矩形 11"/>
          <p:cNvSpPr/>
          <p:nvPr/>
        </p:nvSpPr>
        <p:spPr>
          <a:xfrm>
            <a:off x="4283968" y="2886035"/>
            <a:ext cx="53572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+</a:t>
            </a:r>
            <a:endParaRPr lang="zh-TW" alt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新細明體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謝謝聆聽   敬請</a:t>
            </a:r>
            <a:r>
              <a:rPr lang="zh-TW" alt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指教</a:t>
            </a:r>
            <a:endParaRPr lang="zh-TW" altLang="en-US" sz="4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1152128" cy="1152128"/>
          </a:xfrm>
          <a:prstGeom prst="rect">
            <a:avLst/>
          </a:prstGeom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148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儷粗宋(P)" pitchFamily="18" charset="-120"/>
                <a:ea typeface="華康儷粗宋(P)" pitchFamily="18" charset="-120"/>
              </a:rPr>
              <a:t>大專校院實施遠距教學情形</a:t>
            </a:r>
            <a:endParaRPr lang="zh-TW" altLang="en-US" dirty="0">
              <a:solidFill>
                <a:srgbClr val="0070C0"/>
              </a:solidFill>
              <a:latin typeface="華康儷粗宋(P)" pitchFamily="18" charset="-120"/>
              <a:ea typeface="華康儷粗宋(P)" pitchFamily="18" charset="-120"/>
            </a:endParaRPr>
          </a:p>
        </p:txBody>
      </p:sp>
      <p:graphicFrame>
        <p:nvGraphicFramePr>
          <p:cNvPr id="20485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39166510"/>
              </p:ext>
            </p:extLst>
          </p:nvPr>
        </p:nvGraphicFramePr>
        <p:xfrm>
          <a:off x="107504" y="1628800"/>
          <a:ext cx="9009062" cy="1933575"/>
        </p:xfrm>
        <a:graphic>
          <a:graphicData uri="http://schemas.openxmlformats.org/presentationml/2006/ole">
            <p:oleObj spid="_x0000_s2059" name="工作表" r:id="rId3" imgW="6324600" imgH="1304849" progId="Excel.Sheet.8">
              <p:embed/>
            </p:oleObj>
          </a:graphicData>
        </a:graphic>
      </p:graphicFrame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1547664" y="5805264"/>
            <a:ext cx="6272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資料來源：</a:t>
            </a:r>
            <a:r>
              <a:rPr kumimoji="0"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90-102</a:t>
            </a:r>
            <a:r>
              <a:rPr kumimoji="0"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學年度大專校院遠距教學課程報教育部備查資料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691665" cy="192902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771800" y="3933056"/>
            <a:ext cx="3888804" cy="15081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635000" indent="-546100" algn="ctr">
              <a:spcBef>
                <a:spcPts val="1200"/>
              </a:spcBef>
            </a:pP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102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學年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度實施遠距課程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35000" indent="-546100" algn="ctr">
              <a:spcBef>
                <a:spcPts val="1200"/>
              </a:spcBef>
            </a:pP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96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所大學、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1432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門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35000" indent="-546100" algn="ctr">
              <a:spcBef>
                <a:spcPts val="1200"/>
              </a:spcBef>
            </a:pP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修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課學生約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千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人次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4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專案計畫目的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建立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數位學習品質認證規範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，確保</a:t>
            </a:r>
            <a:r>
              <a:rPr lang="zh-TW" altLang="zh-TW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itchFamily="65" charset="-120"/>
                <a:ea typeface="標楷體" pitchFamily="65" charset="-120"/>
              </a:rPr>
              <a:t>大專校院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實施成效</a:t>
            </a:r>
            <a:r>
              <a:rPr lang="zh-TW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ü"/>
            </a:pPr>
            <a:r>
              <a:rPr lang="zh-TW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辦理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大專校院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數位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學習認證審查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行政</a:t>
            </a:r>
            <a:r>
              <a:rPr lang="zh-TW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業務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，提升社會大眾對數位學習的認同，促進國人利用數位學習進修意願</a:t>
            </a:r>
            <a:r>
              <a:rPr lang="zh-TW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ü"/>
            </a:pPr>
            <a:r>
              <a:rPr lang="zh-TW" altLang="zh-TW" sz="2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宣導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及推廣</a:t>
            </a:r>
            <a:r>
              <a:rPr lang="zh-TW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數位學習認證，提高大專校院申請意願。</a:t>
            </a:r>
          </a:p>
          <a:p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7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專案</a:t>
            </a: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計畫實施對象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一般</a:t>
            </a: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大學數位碩士在職專班及數位課程</a:t>
            </a:r>
            <a:endParaRPr lang="en-US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校級會議通過之專班及學分課程</a:t>
            </a:r>
            <a:endParaRPr lang="en-US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27584" y="2852936"/>
            <a:ext cx="7560840" cy="33123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遠距課程</a:t>
            </a:r>
            <a:r>
              <a:rPr lang="zh-TW" altLang="en-US" sz="2400" b="1" dirty="0" smtClean="0">
                <a:solidFill>
                  <a:schemeClr val="accent6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定義</a:t>
            </a:r>
            <a:endParaRPr lang="en-US" altLang="zh-TW" sz="2400" b="1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遠距教學實施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辦法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第三條 本辦法所稱遠距教學，指師生透過通訊網路、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電腦網路、視訊頻道等傳輸媒體，以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互動方式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進行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之教學。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本辦法所稱遠距教學課程，指每一科目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授課時</a:t>
            </a:r>
            <a:endParaRPr lang="en-US" altLang="zh-TW" sz="2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數二分之一以上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以遠距教學方式進行者。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1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3945" y="40543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63888" y="646768"/>
            <a:ext cx="548295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數位學習</a:t>
            </a: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認證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</a:b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法規</a:t>
            </a:r>
            <a:r>
              <a:rPr lang="zh-TW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架構</a:t>
            </a:r>
            <a:endParaRPr lang="zh-TW" altLang="en-US" dirty="0"/>
          </a:p>
        </p:txBody>
      </p:sp>
      <p:sp>
        <p:nvSpPr>
          <p:cNvPr id="16388" name="Rectangle 78"/>
          <p:cNvSpPr>
            <a:spLocks noChangeArrowheads="1"/>
          </p:cNvSpPr>
          <p:nvPr/>
        </p:nvSpPr>
        <p:spPr bwMode="auto">
          <a:xfrm>
            <a:off x="728833" y="1412776"/>
            <a:ext cx="3600400" cy="720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kumimoji="0" lang="zh-TW" altLang="en-US" sz="24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大學遠距教學實施辦法</a:t>
            </a:r>
            <a:endParaRPr kumimoji="0" lang="en-US" altLang="zh-TW" sz="2400" b="1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  <a:p>
            <a:pPr algn="ctr" eaLnBrk="1" hangingPunct="1"/>
            <a:r>
              <a:rPr kumimoji="0" lang="en-US" altLang="zh-TW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(95</a:t>
            </a:r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年</a:t>
            </a:r>
            <a:r>
              <a:rPr kumimoji="0" lang="en-US" altLang="zh-TW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9</a:t>
            </a:r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月</a:t>
            </a:r>
            <a:r>
              <a:rPr kumimoji="0" lang="en-US" altLang="zh-TW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8</a:t>
            </a:r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日公布</a:t>
            </a:r>
            <a:r>
              <a:rPr kumimoji="0" lang="en-US" altLang="zh-TW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)</a:t>
            </a:r>
            <a:endParaRPr kumimoji="0" lang="zh-TW" altLang="en-US" sz="1800" b="1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89" name="Rectangle 79"/>
          <p:cNvSpPr>
            <a:spLocks noChangeArrowheads="1"/>
          </p:cNvSpPr>
          <p:nvPr/>
        </p:nvSpPr>
        <p:spPr bwMode="auto">
          <a:xfrm>
            <a:off x="703906" y="2513013"/>
            <a:ext cx="3659188" cy="7810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數位學習碩士在職專班申請</a:t>
            </a:r>
            <a:r>
              <a:rPr kumimoji="0" lang="zh-TW" altLang="en-US" sz="1800" b="1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審核</a:t>
            </a:r>
            <a:endParaRPr kumimoji="0" lang="en-US" altLang="zh-TW" sz="1800" b="1" dirty="0" smtClean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  <a:p>
            <a:pPr algn="ctr" eaLnBrk="1" hangingPunct="1"/>
            <a:r>
              <a:rPr kumimoji="0" lang="zh-TW" altLang="en-US" sz="1800" b="1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及作業要點</a:t>
            </a:r>
            <a:endParaRPr kumimoji="0" lang="zh-TW" altLang="en-US" sz="1600" b="1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90" name="Rectangle 80"/>
          <p:cNvSpPr>
            <a:spLocks noChangeArrowheads="1"/>
          </p:cNvSpPr>
          <p:nvPr/>
        </p:nvSpPr>
        <p:spPr bwMode="auto">
          <a:xfrm>
            <a:off x="749300" y="3645024"/>
            <a:ext cx="3568700" cy="6985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數位學習碩士在職專班審查及認證</a:t>
            </a:r>
            <a:endParaRPr kumimoji="0" lang="en-US" altLang="zh-TW" sz="1800" b="1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  <a:p>
            <a:pPr algn="ctr" eaLnBrk="1" hangingPunct="1"/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申請須知</a:t>
            </a:r>
          </a:p>
        </p:txBody>
      </p:sp>
      <p:sp>
        <p:nvSpPr>
          <p:cNvPr id="16391" name="Rectangle 81"/>
          <p:cNvSpPr>
            <a:spLocks noChangeArrowheads="1"/>
          </p:cNvSpPr>
          <p:nvPr/>
        </p:nvSpPr>
        <p:spPr bwMode="auto">
          <a:xfrm>
            <a:off x="611560" y="4869160"/>
            <a:ext cx="2286000" cy="819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數位學習碩士在職專班</a:t>
            </a:r>
          </a:p>
          <a:p>
            <a:pPr algn="ctr" eaLnBrk="1" hangingPunct="1"/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審查指標及評定規準</a:t>
            </a:r>
          </a:p>
        </p:txBody>
      </p:sp>
      <p:sp>
        <p:nvSpPr>
          <p:cNvPr id="16392" name="Rectangle 82"/>
          <p:cNvSpPr>
            <a:spLocks noChangeArrowheads="1"/>
          </p:cNvSpPr>
          <p:nvPr/>
        </p:nvSpPr>
        <p:spPr bwMode="auto">
          <a:xfrm>
            <a:off x="3505200" y="4869335"/>
            <a:ext cx="2133600" cy="819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kumimoji="0" lang="zh-TW" altLang="en-US" sz="1800" b="1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數位學習課程</a:t>
            </a:r>
          </a:p>
          <a:p>
            <a:pPr algn="ctr" eaLnBrk="1" hangingPunct="1"/>
            <a:r>
              <a:rPr kumimoji="0" lang="zh-TW" altLang="en-US" sz="1800" b="1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認證指標及評定規準</a:t>
            </a:r>
          </a:p>
        </p:txBody>
      </p:sp>
      <p:sp>
        <p:nvSpPr>
          <p:cNvPr id="16393" name="Rectangle 83"/>
          <p:cNvSpPr>
            <a:spLocks noChangeArrowheads="1"/>
          </p:cNvSpPr>
          <p:nvPr/>
        </p:nvSpPr>
        <p:spPr bwMode="auto">
          <a:xfrm>
            <a:off x="4695825" y="3636319"/>
            <a:ext cx="3476625" cy="7239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數位學習課程與教材認證</a:t>
            </a:r>
            <a:endParaRPr kumimoji="0" lang="en-US" altLang="zh-TW" sz="1800" b="1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  <a:p>
            <a:pPr algn="ctr" eaLnBrk="1" hangingPunct="1"/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審查及認證申請須知</a:t>
            </a:r>
            <a:r>
              <a:rPr kumimoji="0" lang="en-US" altLang="zh-TW" sz="16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 </a:t>
            </a:r>
            <a:endParaRPr kumimoji="0" lang="zh-TW" altLang="en-US" sz="1600" b="1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94" name="Rectangle 84"/>
          <p:cNvSpPr>
            <a:spLocks noChangeArrowheads="1"/>
          </p:cNvSpPr>
          <p:nvPr/>
        </p:nvSpPr>
        <p:spPr bwMode="auto">
          <a:xfrm>
            <a:off x="6276975" y="4869335"/>
            <a:ext cx="2133600" cy="8191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數位學習教材</a:t>
            </a:r>
          </a:p>
          <a:p>
            <a:pPr algn="ctr" eaLnBrk="1" hangingPunct="1"/>
            <a:r>
              <a:rPr kumimoji="0" lang="zh-TW" altLang="en-US" sz="1800" b="1" dirty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認證指標及評定規準</a:t>
            </a:r>
          </a:p>
        </p:txBody>
      </p:sp>
      <p:sp>
        <p:nvSpPr>
          <p:cNvPr id="16407" name="Text Box 7"/>
          <p:cNvSpPr txBox="1">
            <a:spLocks noChangeArrowheads="1"/>
          </p:cNvSpPr>
          <p:nvPr/>
        </p:nvSpPr>
        <p:spPr bwMode="auto">
          <a:xfrm>
            <a:off x="683791" y="5805264"/>
            <a:ext cx="2232025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sz="1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5</a:t>
            </a:r>
            <a:r>
              <a:rPr kumimoji="0" lang="zh-TW" altLang="en-US" sz="1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個規範</a:t>
            </a:r>
            <a:r>
              <a:rPr kumimoji="0" lang="en-US" altLang="zh-TW" sz="1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21</a:t>
            </a:r>
            <a:r>
              <a:rPr kumimoji="0" lang="zh-TW" altLang="en-US" sz="1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個指標 </a:t>
            </a:r>
          </a:p>
        </p:txBody>
      </p:sp>
      <p:sp>
        <p:nvSpPr>
          <p:cNvPr id="16408" name="Text Box 8"/>
          <p:cNvSpPr txBox="1">
            <a:spLocks noChangeArrowheads="1"/>
          </p:cNvSpPr>
          <p:nvPr/>
        </p:nvSpPr>
        <p:spPr bwMode="auto">
          <a:xfrm>
            <a:off x="3563938" y="5795416"/>
            <a:ext cx="2087562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sz="1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8</a:t>
            </a:r>
            <a:r>
              <a:rPr kumimoji="0" lang="zh-TW" altLang="en-US" sz="1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個規範</a:t>
            </a:r>
            <a:r>
              <a:rPr kumimoji="0" lang="en-US" altLang="zh-TW" sz="1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37</a:t>
            </a:r>
            <a:r>
              <a:rPr kumimoji="0" lang="zh-TW" altLang="en-US" sz="1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指標 </a:t>
            </a:r>
          </a:p>
        </p:txBody>
      </p:sp>
      <p:sp>
        <p:nvSpPr>
          <p:cNvPr id="16409" name="Text Box 9"/>
          <p:cNvSpPr txBox="1">
            <a:spLocks noChangeArrowheads="1"/>
          </p:cNvSpPr>
          <p:nvPr/>
        </p:nvSpPr>
        <p:spPr bwMode="auto">
          <a:xfrm>
            <a:off x="6372225" y="5795417"/>
            <a:ext cx="1943100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TW" sz="1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0" lang="zh-TW" altLang="en-US" sz="1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個規範</a:t>
            </a:r>
            <a:r>
              <a:rPr kumimoji="0" lang="en-US" altLang="zh-TW" sz="1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28</a:t>
            </a:r>
            <a:r>
              <a:rPr kumimoji="0" lang="zh-TW" altLang="en-US" sz="1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個指標 </a:t>
            </a:r>
          </a:p>
        </p:txBody>
      </p:sp>
      <p:cxnSp>
        <p:nvCxnSpPr>
          <p:cNvPr id="32" name="肘形接點 31"/>
          <p:cNvCxnSpPr>
            <a:stCxn id="16390" idx="2"/>
            <a:endCxn id="16391" idx="0"/>
          </p:cNvCxnSpPr>
          <p:nvPr/>
        </p:nvCxnSpPr>
        <p:spPr>
          <a:xfrm rot="5400000">
            <a:off x="1881287" y="4216797"/>
            <a:ext cx="525636" cy="77909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接點 33"/>
          <p:cNvCxnSpPr>
            <a:stCxn id="16390" idx="2"/>
            <a:endCxn id="16392" idx="0"/>
          </p:cNvCxnSpPr>
          <p:nvPr/>
        </p:nvCxnSpPr>
        <p:spPr>
          <a:xfrm rot="16200000" flipH="1">
            <a:off x="3289920" y="3587254"/>
            <a:ext cx="525811" cy="203835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接點 35"/>
          <p:cNvCxnSpPr>
            <a:stCxn id="16393" idx="2"/>
            <a:endCxn id="16392" idx="0"/>
          </p:cNvCxnSpPr>
          <p:nvPr/>
        </p:nvCxnSpPr>
        <p:spPr>
          <a:xfrm rot="5400000">
            <a:off x="5248511" y="3683708"/>
            <a:ext cx="509116" cy="1862138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接點 37"/>
          <p:cNvCxnSpPr>
            <a:stCxn id="16393" idx="2"/>
            <a:endCxn id="16394" idx="0"/>
          </p:cNvCxnSpPr>
          <p:nvPr/>
        </p:nvCxnSpPr>
        <p:spPr>
          <a:xfrm rot="16200000" flipH="1">
            <a:off x="6634398" y="4159958"/>
            <a:ext cx="509116" cy="909637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16389" idx="2"/>
            <a:endCxn id="16390" idx="0"/>
          </p:cNvCxnSpPr>
          <p:nvPr/>
        </p:nvCxnSpPr>
        <p:spPr>
          <a:xfrm>
            <a:off x="2533500" y="3294063"/>
            <a:ext cx="150" cy="350961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endCxn id="16389" idx="0"/>
          </p:cNvCxnSpPr>
          <p:nvPr/>
        </p:nvCxnSpPr>
        <p:spPr>
          <a:xfrm>
            <a:off x="2528884" y="2132856"/>
            <a:ext cx="4616" cy="38015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Rectangle 78"/>
          <p:cNvSpPr>
            <a:spLocks noChangeArrowheads="1"/>
          </p:cNvSpPr>
          <p:nvPr/>
        </p:nvSpPr>
        <p:spPr bwMode="auto">
          <a:xfrm>
            <a:off x="1401633" y="447696"/>
            <a:ext cx="22524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kumimoji="0" lang="zh-TW" altLang="en-US" sz="3200" b="1" dirty="0" smtClean="0">
                <a:solidFill>
                  <a:srgbClr val="000000"/>
                </a:solidFill>
                <a:ea typeface="標楷體" pitchFamily="65" charset="-120"/>
                <a:cs typeface="Times New Roman" pitchFamily="18" charset="0"/>
              </a:rPr>
              <a:t>大學法</a:t>
            </a:r>
            <a:endParaRPr kumimoji="0" lang="en-US" altLang="zh-TW" sz="3200" b="1" dirty="0">
              <a:solidFill>
                <a:srgbClr val="000000"/>
              </a:solidFill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5" name="直線單箭頭接點 24"/>
          <p:cNvCxnSpPr>
            <a:stCxn id="24" idx="2"/>
            <a:endCxn id="16388" idx="0"/>
          </p:cNvCxnSpPr>
          <p:nvPr/>
        </p:nvCxnSpPr>
        <p:spPr>
          <a:xfrm>
            <a:off x="2527874" y="1023760"/>
            <a:ext cx="1159" cy="38901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圖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77" y="2513013"/>
            <a:ext cx="864096" cy="864096"/>
          </a:xfrm>
          <a:prstGeom prst="rect">
            <a:avLst/>
          </a:prstGeom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6" name="文字方塊 25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4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407" grpId="0" animBg="1"/>
      <p:bldP spid="16408" grpId="0" animBg="1"/>
      <p:bldP spid="1640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4573588" y="2752675"/>
            <a:ext cx="4184650" cy="21605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62488" y="2906663"/>
            <a:ext cx="4005262" cy="1646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外加方式辦理：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每學年核定開班總量十三班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通過認證學分數應達畢業學分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二分之一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納入方式辦理：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招生名額採納入學校招生總量內辦理</a:t>
            </a:r>
            <a:endParaRPr lang="en-US" altLang="zh-TW" sz="1600" dirty="0">
              <a:solidFill>
                <a:schemeClr val="tx1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通過認證學分數應達畢業學分</a:t>
            </a:r>
            <a:r>
              <a: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三分之一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431800" y="200025"/>
            <a:ext cx="84978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zh-TW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數位</a:t>
            </a:r>
            <a:r>
              <a:rPr lang="zh-TW" altLang="zh-TW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法源及認證範圍</a:t>
            </a:r>
            <a:endParaRPr lang="zh-TW" altLang="zh-TW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48475" y="6418263"/>
            <a:ext cx="2133600" cy="476250"/>
          </a:xfrm>
        </p:spPr>
        <p:txBody>
          <a:bodyPr/>
          <a:lstStyle/>
          <a:p>
            <a:pPr algn="ctr">
              <a:defRPr/>
            </a:pPr>
            <a:fld id="{EAE6F286-C56A-4642-97C9-217884423369}" type="slidenum">
              <a:rPr lang="zh-TW" altLang="en-US"/>
              <a:pPr algn="ctr">
                <a:defRPr/>
              </a:pPr>
              <a:t>7</a:t>
            </a:fld>
            <a:endParaRPr lang="en-US" altLang="zh-TW" dirty="0"/>
          </a:p>
        </p:txBody>
      </p:sp>
      <p:sp>
        <p:nvSpPr>
          <p:cNvPr id="6" name="圓角矩形 5"/>
          <p:cNvSpPr/>
          <p:nvPr/>
        </p:nvSpPr>
        <p:spPr>
          <a:xfrm>
            <a:off x="431800" y="2752675"/>
            <a:ext cx="3825875" cy="21367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750" name="文字方塊 2"/>
          <p:cNvSpPr txBox="1">
            <a:spLocks noChangeArrowheads="1"/>
          </p:cNvSpPr>
          <p:nvPr/>
        </p:nvSpPr>
        <p:spPr bwMode="auto">
          <a:xfrm>
            <a:off x="2301928" y="3924510"/>
            <a:ext cx="1584176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z="2400" b="1" dirty="0" smtClean="0">
                <a:solidFill>
                  <a:srgbClr val="002060"/>
                </a:solidFill>
              </a:rPr>
              <a:t>專班計畫</a:t>
            </a:r>
          </a:p>
        </p:txBody>
      </p:sp>
      <p:sp>
        <p:nvSpPr>
          <p:cNvPr id="31752" name="文字方塊 5"/>
          <p:cNvSpPr txBox="1">
            <a:spLocks noChangeArrowheads="1"/>
          </p:cNvSpPr>
          <p:nvPr/>
        </p:nvSpPr>
        <p:spPr bwMode="auto">
          <a:xfrm>
            <a:off x="5219699" y="3903464"/>
            <a:ext cx="1628775" cy="461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b="1" dirty="0" smtClean="0">
                <a:solidFill>
                  <a:srgbClr val="002060"/>
                </a:solidFill>
              </a:rPr>
              <a:t>課程認證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2452117"/>
              </p:ext>
            </p:extLst>
          </p:nvPr>
        </p:nvGraphicFramePr>
        <p:xfrm>
          <a:off x="746125" y="2887613"/>
          <a:ext cx="310515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5150"/>
              </a:tblGrid>
              <a:tr h="3330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規範１、專班設立與規劃</a:t>
                      </a:r>
                      <a:endParaRPr lang="zh-TW" sz="16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0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規範２、課程及師資安排</a:t>
                      </a:r>
                      <a:endParaRPr lang="zh-TW" sz="16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0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規範３、招生、入學及修業</a:t>
                      </a:r>
                      <a:endParaRPr lang="zh-TW" sz="16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0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規範４、教學系統環境</a:t>
                      </a:r>
                      <a:endParaRPr lang="zh-TW" sz="16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30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規範５、機構服務與支援</a:t>
                      </a:r>
                      <a:endParaRPr lang="zh-TW" sz="16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向下箭號 11"/>
          <p:cNvSpPr/>
          <p:nvPr/>
        </p:nvSpPr>
        <p:spPr>
          <a:xfrm>
            <a:off x="2198688" y="2420888"/>
            <a:ext cx="258762" cy="314325"/>
          </a:xfrm>
          <a:prstGeom prst="downArrow">
            <a:avLst/>
          </a:prstGeom>
          <a:solidFill>
            <a:srgbClr val="DF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向下箭號 12"/>
          <p:cNvSpPr/>
          <p:nvPr/>
        </p:nvSpPr>
        <p:spPr>
          <a:xfrm>
            <a:off x="6589713" y="2420888"/>
            <a:ext cx="258762" cy="314325"/>
          </a:xfrm>
          <a:prstGeom prst="downArrow">
            <a:avLst/>
          </a:prstGeom>
          <a:solidFill>
            <a:srgbClr val="DF4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374676" y="3717032"/>
            <a:ext cx="53572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新細明體" charset="-120"/>
              </a:rPr>
              <a:t>+</a:t>
            </a:r>
            <a:endParaRPr lang="zh-TW" alt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新細明體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9836" y="1052736"/>
            <a:ext cx="3775393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大學</a:t>
            </a:r>
            <a:r>
              <a:rPr lang="zh-TW" altLang="en-US" sz="2800" b="1" dirty="0">
                <a:solidFill>
                  <a:schemeClr val="bg1"/>
                </a:solidFill>
                <a:ea typeface="標楷體" pitchFamily="65" charset="-120"/>
                <a:cs typeface="Times New Roman" pitchFamily="18" charset="0"/>
              </a:rPr>
              <a:t>遠距教學實施辦法</a:t>
            </a:r>
            <a:endParaRPr lang="en-US" altLang="zh-TW" sz="2800" b="1" dirty="0">
              <a:solidFill>
                <a:schemeClr val="bg1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95371" y="2719835"/>
            <a:ext cx="3825875" cy="34061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5685525"/>
              </p:ext>
            </p:extLst>
          </p:nvPr>
        </p:nvGraphicFramePr>
        <p:xfrm>
          <a:off x="5055733" y="2863851"/>
          <a:ext cx="3105150" cy="3034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5150"/>
              </a:tblGrid>
              <a:tr h="3793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規範１</a:t>
                      </a:r>
                      <a:r>
                        <a:rPr lang="zh-TW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zh-TW" altLang="en-US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科目說明</a:t>
                      </a:r>
                      <a:endParaRPr lang="zh-TW" sz="16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3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</a:t>
                      </a:r>
                      <a:r>
                        <a:rPr lang="zh-TW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２</a:t>
                      </a:r>
                      <a:r>
                        <a:rPr lang="zh-TW" altLang="en-US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、維持學習動機</a:t>
                      </a:r>
                      <a:endParaRPr lang="zh-TW" sz="16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3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規範３、</a:t>
                      </a:r>
                      <a:r>
                        <a:rPr lang="zh-TW" altLang="en-US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學習者與教材互動</a:t>
                      </a: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3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規範４、</a:t>
                      </a:r>
                      <a:r>
                        <a:rPr lang="zh-TW" altLang="en-US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師生互動</a:t>
                      </a: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32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規範５、</a:t>
                      </a:r>
                      <a:r>
                        <a:rPr lang="zh-TW" altLang="en-US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同學互動</a:t>
                      </a:r>
                      <a:endParaRPr lang="zh-TW" sz="16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</a:t>
                      </a:r>
                      <a:r>
                        <a:rPr lang="zh-TW" altLang="en-US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６</a:t>
                      </a:r>
                      <a:r>
                        <a:rPr lang="zh-TW" altLang="zh-TW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zh-TW" altLang="en-US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學習評量</a:t>
                      </a:r>
                      <a:endParaRPr lang="zh-TW" altLang="zh-TW" sz="1600" b="1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</a:t>
                      </a:r>
                      <a:r>
                        <a:rPr lang="zh-TW" altLang="en-US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７</a:t>
                      </a:r>
                      <a:r>
                        <a:rPr lang="zh-TW" altLang="zh-TW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zh-TW" altLang="en-US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教學管理服務</a:t>
                      </a:r>
                      <a:endParaRPr lang="zh-TW" altLang="zh-TW" sz="1600" b="1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規範</a:t>
                      </a:r>
                      <a:r>
                        <a:rPr lang="zh-TW" altLang="en-US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８</a:t>
                      </a:r>
                      <a:r>
                        <a:rPr lang="zh-TW" altLang="zh-TW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lang="zh-TW" altLang="en-US" sz="16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平臺功能檢覈</a:t>
                      </a:r>
                      <a:endParaRPr lang="zh-TW" altLang="zh-TW" sz="1600" b="1" kern="1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78" marR="1777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1762" y="5229200"/>
            <a:ext cx="3877985" cy="92333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專班、課程、教材認證指標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參見教育部遠距教學交流暨認證網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http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://ace.moe.edu.tw</a:t>
            </a:r>
            <a:endParaRPr lang="zh-TW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1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09358 -0.2967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1483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93963E-9 L 0.06007 -0.298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-1492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" grpId="0"/>
      <p:bldP spid="5" grpId="1"/>
      <p:bldP spid="6" grpId="0" animBg="1"/>
      <p:bldP spid="31750" grpId="0" animBg="1"/>
      <p:bldP spid="31750" grpId="1" animBg="1"/>
      <p:bldP spid="31752" grpId="0" animBg="1"/>
      <p:bldP spid="31752" grpId="1" animBg="1"/>
      <p:bldP spid="12" grpId="0" animBg="1"/>
      <p:bldP spid="13" grpId="0" animBg="1"/>
      <p:bldP spid="3" grpId="0"/>
      <p:bldP spid="16" grpId="0" animBg="1"/>
      <p:bldP spid="16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0" y="4293096"/>
            <a:ext cx="1728787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468813" y="2032000"/>
            <a:ext cx="1800225" cy="0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487863" y="1843088"/>
            <a:ext cx="0" cy="360362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7205663" y="3808413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zh-TW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2998788" y="5911850"/>
            <a:ext cx="10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1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6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303588" y="3117850"/>
            <a:ext cx="2449512" cy="936625"/>
          </a:xfrm>
          <a:prstGeom prst="rect">
            <a:avLst/>
          </a:prstGeom>
          <a:solidFill>
            <a:srgbClr val="FFCCCC"/>
          </a:solidFill>
          <a:ln w="317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2000"/>
              </a:lnSpc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數位學習</a:t>
            </a:r>
          </a:p>
          <a:p>
            <a:pPr algn="ctr">
              <a:lnSpc>
                <a:spcPct val="112000"/>
              </a:lnSpc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認證專案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辦公室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299200" y="4062413"/>
            <a:ext cx="2055813" cy="503237"/>
          </a:xfrm>
          <a:prstGeom prst="rect">
            <a:avLst/>
          </a:prstGeom>
          <a:solidFill>
            <a:srgbClr val="FFCCCC"/>
          </a:solidFill>
          <a:ln w="317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2000"/>
              </a:lnSpc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認證審查委員</a:t>
            </a:r>
            <a:endParaRPr lang="en-US" altLang="zh-TW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097088" y="4987925"/>
            <a:ext cx="1485900" cy="504825"/>
          </a:xfrm>
          <a:prstGeom prst="rect">
            <a:avLst/>
          </a:prstGeom>
          <a:solidFill>
            <a:srgbClr val="D1FAFF"/>
          </a:solidFill>
          <a:ln w="317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2000"/>
              </a:lnSpc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專班審查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3848100" y="3054350"/>
            <a:ext cx="128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2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322888" y="3478213"/>
            <a:ext cx="127000" cy="304800"/>
          </a:xfrm>
          <a:prstGeom prst="rect">
            <a:avLst/>
          </a:prstGeom>
          <a:noFill/>
          <a:ln>
            <a:noFill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TW" sz="2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3679825" y="1223963"/>
            <a:ext cx="1752600" cy="609600"/>
          </a:xfrm>
          <a:prstGeom prst="flowChartProcess">
            <a:avLst/>
          </a:prstGeom>
          <a:solidFill>
            <a:srgbClr val="F5FC9A"/>
          </a:solidFill>
          <a:ln w="952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教育部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6332538" y="1744663"/>
            <a:ext cx="2376487" cy="438150"/>
          </a:xfrm>
          <a:prstGeom prst="flowChartProcess">
            <a:avLst/>
          </a:prstGeom>
          <a:solidFill>
            <a:srgbClr val="F5FC9A"/>
          </a:solidFill>
          <a:ln w="952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數位學習認證會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816225" y="2203450"/>
            <a:ext cx="3373438" cy="609600"/>
          </a:xfrm>
          <a:prstGeom prst="flowChartProcess">
            <a:avLst/>
          </a:prstGeom>
          <a:solidFill>
            <a:srgbClr val="F5FC9A"/>
          </a:solidFill>
          <a:ln w="952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教育部資訊與科技教育司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89663" y="4987925"/>
            <a:ext cx="1487488" cy="504825"/>
          </a:xfrm>
          <a:prstGeom prst="rect">
            <a:avLst/>
          </a:prstGeom>
          <a:solidFill>
            <a:srgbClr val="D1FAFF"/>
          </a:solidFill>
          <a:ln w="317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2000"/>
              </a:lnSpc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課程認證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475288" y="4992044"/>
            <a:ext cx="1487487" cy="504825"/>
          </a:xfrm>
          <a:prstGeom prst="rect">
            <a:avLst/>
          </a:prstGeom>
          <a:solidFill>
            <a:srgbClr val="D1FAFF"/>
          </a:solidFill>
          <a:ln w="3175">
            <a:noFill/>
            <a:miter lim="800000"/>
            <a:headEnd/>
            <a:tailEnd/>
          </a:ln>
          <a:effectLst>
            <a:outerShdw blurRad="50800" dist="50800" dir="654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12000"/>
              </a:lnSpc>
            </a:pPr>
            <a:r>
              <a:rPr lang="zh-TW" altLang="en-US" sz="2000" b="1" dirty="0">
                <a:latin typeface="標楷體" pitchFamily="65" charset="-120"/>
                <a:ea typeface="標楷體" pitchFamily="65" charset="-120"/>
              </a:rPr>
              <a:t>教材認證</a:t>
            </a: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506913" y="2819400"/>
            <a:ext cx="0" cy="331788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2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5133975" y="5684838"/>
            <a:ext cx="36560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年第</a:t>
            </a:r>
            <a:r>
              <a:rPr lang="en-US" altLang="zh-TW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梯次起，停止受理數位學習「教材」認證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申請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914863" y="416858"/>
            <a:ext cx="5314275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  <a:sym typeface="Wingdings" pitchFamily="2" charset="2"/>
              </a:rPr>
              <a:t>專案計畫業務行政架構</a:t>
            </a:r>
            <a:endParaRPr lang="zh-TW" alt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  <a:cs typeface="+mj-cs"/>
              <a:sym typeface="Wingdings" pitchFamily="2" charset="2"/>
            </a:endParaRPr>
          </a:p>
        </p:txBody>
      </p:sp>
      <p:cxnSp>
        <p:nvCxnSpPr>
          <p:cNvPr id="28" name="肘形接點 27"/>
          <p:cNvCxnSpPr>
            <a:stCxn id="11" idx="2"/>
            <a:endCxn id="13" idx="0"/>
          </p:cNvCxnSpPr>
          <p:nvPr/>
        </p:nvCxnSpPr>
        <p:spPr>
          <a:xfrm rot="5400000">
            <a:off x="3217466" y="3677047"/>
            <a:ext cx="933450" cy="168830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接點 29"/>
          <p:cNvCxnSpPr>
            <a:stCxn id="11" idx="2"/>
            <a:endCxn id="19" idx="0"/>
          </p:cNvCxnSpPr>
          <p:nvPr/>
        </p:nvCxnSpPr>
        <p:spPr>
          <a:xfrm rot="16200000" flipH="1">
            <a:off x="4064150" y="4518668"/>
            <a:ext cx="933450" cy="506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接點 31"/>
          <p:cNvCxnSpPr>
            <a:stCxn id="11" idx="2"/>
            <a:endCxn id="20" idx="0"/>
          </p:cNvCxnSpPr>
          <p:nvPr/>
        </p:nvCxnSpPr>
        <p:spPr>
          <a:xfrm rot="16200000" flipH="1">
            <a:off x="4904904" y="3677915"/>
            <a:ext cx="937569" cy="169068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0" y="6488668"/>
            <a:ext cx="507605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非正規教育課程認證暨多元認證體制實務交流研討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544616" y="6488668"/>
            <a:ext cx="3635896" cy="338554"/>
          </a:xfrm>
          <a:prstGeom prst="rect">
            <a:avLst/>
          </a:prstGeom>
          <a:noFill/>
          <a:effectLst>
            <a:outerShdw blurRad="50800"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教育部數位學習認證專案辦公室 黃慈</a:t>
            </a:r>
            <a:endParaRPr lang="zh-TW" altLang="zh-TW" sz="16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1979712" y="5711258"/>
            <a:ext cx="2160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一年分兩梯次</a:t>
            </a: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受理認證申請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63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946448" cy="603468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數位課程認證</a:t>
            </a:r>
            <a: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/>
            </a:r>
            <a:br>
              <a:rPr lang="en-US" altLang="zh-TW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</a:b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作業流程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5984130" cy="62103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499992" y="2420888"/>
            <a:ext cx="2448272" cy="8640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499992" y="3356992"/>
            <a:ext cx="2448272" cy="8640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99992" y="4310188"/>
            <a:ext cx="2448272" cy="8640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5570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1888</Words>
  <Application>Microsoft Office PowerPoint</Application>
  <PresentationFormat>如螢幕大小 (4:3)</PresentationFormat>
  <Paragraphs>396</Paragraphs>
  <Slides>21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Office 佈景主題</vt:lpstr>
      <vt:lpstr>工作表</vt:lpstr>
      <vt:lpstr>教育部數位學習認證制度 經驗分享</vt:lpstr>
      <vt:lpstr>大專校院數位學習發展</vt:lpstr>
      <vt:lpstr>大專校院實施遠距教學情形</vt:lpstr>
      <vt:lpstr>專案計畫目的</vt:lpstr>
      <vt:lpstr>專案計畫實施對象</vt:lpstr>
      <vt:lpstr>數位學習認證 法規架構</vt:lpstr>
      <vt:lpstr>投影片 7</vt:lpstr>
      <vt:lpstr>投影片 8</vt:lpstr>
      <vt:lpstr>數位課程認證 作業流程</vt:lpstr>
      <vt:lpstr>數位學習碩士在職專班辦理情形</vt:lpstr>
      <vt:lpstr>投影片 11</vt:lpstr>
      <vt:lpstr>投影片 12</vt:lpstr>
      <vt:lpstr>投影片 13</vt:lpstr>
      <vt:lpstr>宣導與推廣</vt:lpstr>
      <vt:lpstr>營造終身學習社會</vt:lpstr>
      <vt:lpstr>終身學習體系</vt:lpstr>
      <vt:lpstr>投影片 17</vt:lpstr>
      <vt:lpstr>數位學習國際新趨勢</vt:lpstr>
      <vt:lpstr>台灣MOOCs的現況</vt:lpstr>
      <vt:lpstr>數位學習認證未來發展</vt:lpstr>
      <vt:lpstr>謝謝聆聽   敬請指教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認證成果與未來發展</dc:title>
  <dc:creator>ht</dc:creator>
  <cp:lastModifiedBy>user</cp:lastModifiedBy>
  <cp:revision>66</cp:revision>
  <dcterms:created xsi:type="dcterms:W3CDTF">2014-06-24T04:31:06Z</dcterms:created>
  <dcterms:modified xsi:type="dcterms:W3CDTF">2014-09-19T02:28:08Z</dcterms:modified>
</cp:coreProperties>
</file>