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84" r:id="rId6"/>
    <p:sldId id="283" r:id="rId7"/>
    <p:sldId id="286" r:id="rId8"/>
    <p:sldId id="260" r:id="rId9"/>
    <p:sldId id="277" r:id="rId10"/>
    <p:sldId id="287" r:id="rId11"/>
    <p:sldId id="288" r:id="rId12"/>
    <p:sldId id="289" r:id="rId13"/>
    <p:sldId id="290" r:id="rId14"/>
    <p:sldId id="291" r:id="rId15"/>
    <p:sldId id="292" r:id="rId16"/>
    <p:sldId id="293" r:id="rId17"/>
    <p:sldId id="267" r:id="rId18"/>
    <p:sldId id="268" r:id="rId19"/>
    <p:sldId id="271" r:id="rId20"/>
    <p:sldId id="294" r:id="rId21"/>
    <p:sldId id="295" r:id="rId22"/>
    <p:sldId id="296" r:id="rId23"/>
    <p:sldId id="297" r:id="rId24"/>
    <p:sldId id="278" r:id="rId25"/>
    <p:sldId id="280" r:id="rId2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156"/>
      </p:cViewPr>
      <p:guideLst>
        <p:guide orient="horz" pos="2160"/>
        <p:guide pos="2880"/>
      </p:guideLst>
    </p:cSldViewPr>
  </p:slideViewPr>
  <p:notesTextViewPr>
    <p:cViewPr>
      <p:scale>
        <a:sx n="1" d="1"/>
        <a:sy n="1" d="1"/>
      </p:scale>
      <p:origin x="0" y="0"/>
    </p:cViewPr>
  </p:notesTextViewPr>
  <p:sorterViewPr>
    <p:cViewPr>
      <p:scale>
        <a:sx n="100" d="100"/>
        <a:sy n="100" d="100"/>
      </p:scale>
      <p:origin x="0" y="32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C9BFD4-517D-483C-B1F6-8E3399F62C08}" type="doc">
      <dgm:prSet loTypeId="urn:microsoft.com/office/officeart/2005/8/layout/lProcess3" loCatId="process" qsTypeId="urn:microsoft.com/office/officeart/2005/8/quickstyle/simple3" qsCatId="simple" csTypeId="urn:microsoft.com/office/officeart/2005/8/colors/accent1_2#1" csCatId="accent1" phldr="1"/>
      <dgm:spPr/>
    </dgm:pt>
    <dgm:pt modelId="{C4555135-57B5-42BA-928C-51625F67B249}">
      <dgm:prSet phldrT="[文字]" custT="1"/>
      <dgm:spPr/>
      <dgm:t>
        <a:bodyPr/>
        <a:lstStyle/>
        <a:p>
          <a:r>
            <a:rPr lang="zh-TW" altLang="en-US" sz="1800" dirty="0" smtClean="0"/>
            <a:t>經歷</a:t>
          </a:r>
          <a:endParaRPr lang="zh-TW" altLang="en-US" sz="1800" dirty="0"/>
        </a:p>
      </dgm:t>
    </dgm:pt>
    <dgm:pt modelId="{4A480ECD-6993-414D-A08F-34CB5417A826}" type="parTrans" cxnId="{CE42DFEC-619A-4CB2-B215-CA1F73CD205F}">
      <dgm:prSet/>
      <dgm:spPr/>
      <dgm:t>
        <a:bodyPr/>
        <a:lstStyle/>
        <a:p>
          <a:endParaRPr lang="zh-TW" altLang="en-US"/>
        </a:p>
      </dgm:t>
    </dgm:pt>
    <dgm:pt modelId="{A985F670-C2FD-4AA6-B282-CDB5E4F4B61F}" type="sibTrans" cxnId="{CE42DFEC-619A-4CB2-B215-CA1F73CD205F}">
      <dgm:prSet/>
      <dgm:spPr/>
      <dgm:t>
        <a:bodyPr/>
        <a:lstStyle/>
        <a:p>
          <a:endParaRPr lang="zh-TW" altLang="en-US"/>
        </a:p>
      </dgm:t>
    </dgm:pt>
    <dgm:pt modelId="{57480435-2EC7-4781-A1C7-DF6DF10AE3CC}">
      <dgm:prSet phldrT="[文字]" custT="1"/>
      <dgm:spPr/>
      <dgm:t>
        <a:bodyPr/>
        <a:lstStyle/>
        <a:p>
          <a:r>
            <a:rPr lang="zh-TW" altLang="en-US" sz="1800" dirty="0" smtClean="0"/>
            <a:t>專長</a:t>
          </a:r>
          <a:endParaRPr lang="zh-TW" altLang="en-US" sz="1800" dirty="0"/>
        </a:p>
      </dgm:t>
    </dgm:pt>
    <dgm:pt modelId="{58DEAF2B-6BCF-4A8E-8A5D-1EB92401CFD5}" type="parTrans" cxnId="{D26567AF-641A-42EF-86DB-509B2F85131A}">
      <dgm:prSet/>
      <dgm:spPr/>
      <dgm:t>
        <a:bodyPr/>
        <a:lstStyle/>
        <a:p>
          <a:endParaRPr lang="zh-TW" altLang="en-US"/>
        </a:p>
      </dgm:t>
    </dgm:pt>
    <dgm:pt modelId="{76249489-8CA4-4769-9C2D-6BDD2E8C0599}" type="sibTrans" cxnId="{D26567AF-641A-42EF-86DB-509B2F85131A}">
      <dgm:prSet/>
      <dgm:spPr/>
      <dgm:t>
        <a:bodyPr/>
        <a:lstStyle/>
        <a:p>
          <a:endParaRPr lang="zh-TW" altLang="en-US"/>
        </a:p>
      </dgm:t>
    </dgm:pt>
    <dgm:pt modelId="{BBFB4041-19EA-417F-A54D-89793E719195}">
      <dgm:prSet phldrT="[文字]" custT="1"/>
      <dgm:spPr/>
      <dgm:t>
        <a:bodyPr/>
        <a:lstStyle/>
        <a:p>
          <a:r>
            <a:rPr lang="zh-TW" altLang="en-US" sz="1800" dirty="0" smtClean="0"/>
            <a:t>薦舉</a:t>
          </a:r>
          <a:endParaRPr lang="zh-TW" altLang="en-US" sz="1800" dirty="0"/>
        </a:p>
      </dgm:t>
    </dgm:pt>
    <dgm:pt modelId="{26CA685F-B8F9-4B1F-A109-E5272B767DA6}" type="parTrans" cxnId="{73B546F4-6428-46AB-830F-53D6C3C9F858}">
      <dgm:prSet/>
      <dgm:spPr/>
      <dgm:t>
        <a:bodyPr/>
        <a:lstStyle/>
        <a:p>
          <a:endParaRPr lang="zh-TW" altLang="en-US"/>
        </a:p>
      </dgm:t>
    </dgm:pt>
    <dgm:pt modelId="{7EBEAE77-4901-4CBD-B426-F11A0347C68B}" type="sibTrans" cxnId="{73B546F4-6428-46AB-830F-53D6C3C9F858}">
      <dgm:prSet/>
      <dgm:spPr/>
      <dgm:t>
        <a:bodyPr/>
        <a:lstStyle/>
        <a:p>
          <a:endParaRPr lang="zh-TW" altLang="en-US"/>
        </a:p>
      </dgm:t>
    </dgm:pt>
    <dgm:pt modelId="{8257E2E9-9277-4041-8AF7-D3B5584BB3F5}">
      <dgm:prSet phldrT="[文字]" custT="1"/>
      <dgm:spPr/>
      <dgm:t>
        <a:bodyPr/>
        <a:lstStyle/>
        <a:p>
          <a:r>
            <a:rPr lang="zh-TW" altLang="en-US" sz="1800" dirty="0" smtClean="0"/>
            <a:t>考試</a:t>
          </a:r>
          <a:endParaRPr lang="zh-TW" altLang="en-US" sz="1800" dirty="0"/>
        </a:p>
      </dgm:t>
    </dgm:pt>
    <dgm:pt modelId="{E25D8E3D-194D-48B5-A96F-B0BA51A80973}" type="parTrans" cxnId="{AB5D8EF8-AA8A-43CA-ABCC-0A704E46886A}">
      <dgm:prSet/>
      <dgm:spPr/>
      <dgm:t>
        <a:bodyPr/>
        <a:lstStyle/>
        <a:p>
          <a:endParaRPr lang="zh-TW" altLang="en-US"/>
        </a:p>
      </dgm:t>
    </dgm:pt>
    <dgm:pt modelId="{3F98F032-BB12-4F6F-A1D5-6610BD62915E}" type="sibTrans" cxnId="{AB5D8EF8-AA8A-43CA-ABCC-0A704E46886A}">
      <dgm:prSet/>
      <dgm:spPr/>
      <dgm:t>
        <a:bodyPr/>
        <a:lstStyle/>
        <a:p>
          <a:endParaRPr lang="zh-TW" altLang="en-US"/>
        </a:p>
      </dgm:t>
    </dgm:pt>
    <dgm:pt modelId="{86492ADC-A23A-44B6-9C0E-99494408B27E}">
      <dgm:prSet phldrT="[文字]" custT="1"/>
      <dgm:spPr/>
      <dgm:t>
        <a:bodyPr/>
        <a:lstStyle/>
        <a:p>
          <a:r>
            <a:rPr lang="zh-TW" altLang="en-US" sz="1800" dirty="0" smtClean="0"/>
            <a:t>訓練</a:t>
          </a:r>
          <a:endParaRPr lang="zh-TW" altLang="en-US" sz="1800" dirty="0"/>
        </a:p>
      </dgm:t>
    </dgm:pt>
    <dgm:pt modelId="{FD19ADD5-7972-45B7-8F4D-37304B734954}" type="parTrans" cxnId="{1080DC0D-B7E9-4D8F-AAF5-1F6A267A9EC7}">
      <dgm:prSet/>
      <dgm:spPr/>
      <dgm:t>
        <a:bodyPr/>
        <a:lstStyle/>
        <a:p>
          <a:endParaRPr lang="zh-TW" altLang="en-US"/>
        </a:p>
      </dgm:t>
    </dgm:pt>
    <dgm:pt modelId="{DCF2F341-7B74-4E3B-BBF3-37267D4CC810}" type="sibTrans" cxnId="{1080DC0D-B7E9-4D8F-AAF5-1F6A267A9EC7}">
      <dgm:prSet/>
      <dgm:spPr/>
      <dgm:t>
        <a:bodyPr/>
        <a:lstStyle/>
        <a:p>
          <a:endParaRPr lang="zh-TW" altLang="en-US"/>
        </a:p>
      </dgm:t>
    </dgm:pt>
    <dgm:pt modelId="{0B90ABB1-F5D6-4784-B959-64312BA541A8}">
      <dgm:prSet phldrT="[文字]" custT="1"/>
      <dgm:spPr/>
      <dgm:t>
        <a:bodyPr/>
        <a:lstStyle/>
        <a:p>
          <a:r>
            <a:rPr lang="zh-TW" altLang="en-US" sz="1800" dirty="0" smtClean="0"/>
            <a:t>學歷</a:t>
          </a:r>
          <a:endParaRPr lang="zh-TW" altLang="en-US" sz="1800" dirty="0"/>
        </a:p>
      </dgm:t>
    </dgm:pt>
    <dgm:pt modelId="{0C79FFCD-6A7F-4F7F-90A4-914FA7D6A71F}" type="parTrans" cxnId="{83B48BB8-65FB-47D4-B96F-7C1251859E48}">
      <dgm:prSet/>
      <dgm:spPr/>
      <dgm:t>
        <a:bodyPr/>
        <a:lstStyle/>
        <a:p>
          <a:endParaRPr lang="zh-TW" altLang="en-US"/>
        </a:p>
      </dgm:t>
    </dgm:pt>
    <dgm:pt modelId="{6BC78BBF-45A5-49F6-8609-6E3AA347F8ED}" type="sibTrans" cxnId="{83B48BB8-65FB-47D4-B96F-7C1251859E48}">
      <dgm:prSet/>
      <dgm:spPr/>
      <dgm:t>
        <a:bodyPr/>
        <a:lstStyle/>
        <a:p>
          <a:endParaRPr lang="zh-TW" altLang="en-US"/>
        </a:p>
      </dgm:t>
    </dgm:pt>
    <dgm:pt modelId="{23124038-2E18-421B-9E8A-189ECF50514E}" type="pres">
      <dgm:prSet presAssocID="{75C9BFD4-517D-483C-B1F6-8E3399F62C08}" presName="Name0" presStyleCnt="0">
        <dgm:presLayoutVars>
          <dgm:chPref val="3"/>
          <dgm:dir/>
          <dgm:animLvl val="lvl"/>
          <dgm:resizeHandles/>
        </dgm:presLayoutVars>
      </dgm:prSet>
      <dgm:spPr/>
    </dgm:pt>
    <dgm:pt modelId="{30098FAE-3172-4C97-8450-48711AAC6215}" type="pres">
      <dgm:prSet presAssocID="{0B90ABB1-F5D6-4784-B959-64312BA541A8}" presName="horFlow" presStyleCnt="0"/>
      <dgm:spPr/>
    </dgm:pt>
    <dgm:pt modelId="{FF6DF240-9D53-40B2-A8A1-12DFFBF10434}" type="pres">
      <dgm:prSet presAssocID="{0B90ABB1-F5D6-4784-B959-64312BA541A8}" presName="bigChev" presStyleLbl="node1" presStyleIdx="0" presStyleCnt="6" custLinFactNeighborX="-86531"/>
      <dgm:spPr/>
      <dgm:t>
        <a:bodyPr/>
        <a:lstStyle/>
        <a:p>
          <a:endParaRPr lang="zh-TW" altLang="en-US"/>
        </a:p>
      </dgm:t>
    </dgm:pt>
    <dgm:pt modelId="{F4288C29-C4A6-46CC-BA33-2F9FB1130C52}" type="pres">
      <dgm:prSet presAssocID="{0B90ABB1-F5D6-4784-B959-64312BA541A8}" presName="vSp" presStyleCnt="0"/>
      <dgm:spPr/>
    </dgm:pt>
    <dgm:pt modelId="{9DB70060-C743-4845-A086-C44ADC590F0F}" type="pres">
      <dgm:prSet presAssocID="{C4555135-57B5-42BA-928C-51625F67B249}" presName="horFlow" presStyleCnt="0"/>
      <dgm:spPr/>
    </dgm:pt>
    <dgm:pt modelId="{45A10226-7B97-43E5-BD6E-0B45D474EA95}" type="pres">
      <dgm:prSet presAssocID="{C4555135-57B5-42BA-928C-51625F67B249}" presName="bigChev" presStyleLbl="node1" presStyleIdx="1" presStyleCnt="6" custLinFactNeighborX="-86531"/>
      <dgm:spPr/>
      <dgm:t>
        <a:bodyPr/>
        <a:lstStyle/>
        <a:p>
          <a:endParaRPr lang="zh-TW" altLang="en-US"/>
        </a:p>
      </dgm:t>
    </dgm:pt>
    <dgm:pt modelId="{26A09BE4-7859-4D63-A630-8C9EB7D43AE1}" type="pres">
      <dgm:prSet presAssocID="{C4555135-57B5-42BA-928C-51625F67B249}" presName="vSp" presStyleCnt="0"/>
      <dgm:spPr/>
    </dgm:pt>
    <dgm:pt modelId="{D3105A14-8983-4879-9700-A39015427723}" type="pres">
      <dgm:prSet presAssocID="{57480435-2EC7-4781-A1C7-DF6DF10AE3CC}" presName="horFlow" presStyleCnt="0"/>
      <dgm:spPr/>
    </dgm:pt>
    <dgm:pt modelId="{A3B4A05D-2C7F-4582-A192-19F405464763}" type="pres">
      <dgm:prSet presAssocID="{57480435-2EC7-4781-A1C7-DF6DF10AE3CC}" presName="bigChev" presStyleLbl="node1" presStyleIdx="2" presStyleCnt="6" custLinFactNeighborX="-86531"/>
      <dgm:spPr/>
      <dgm:t>
        <a:bodyPr/>
        <a:lstStyle/>
        <a:p>
          <a:endParaRPr lang="zh-TW" altLang="en-US"/>
        </a:p>
      </dgm:t>
    </dgm:pt>
    <dgm:pt modelId="{1F4FF5AC-D01E-48C0-8673-C557FECEF95C}" type="pres">
      <dgm:prSet presAssocID="{57480435-2EC7-4781-A1C7-DF6DF10AE3CC}" presName="vSp" presStyleCnt="0"/>
      <dgm:spPr/>
    </dgm:pt>
    <dgm:pt modelId="{AEADBD97-2F42-4923-B78A-9D65C63446A9}" type="pres">
      <dgm:prSet presAssocID="{BBFB4041-19EA-417F-A54D-89793E719195}" presName="horFlow" presStyleCnt="0"/>
      <dgm:spPr/>
    </dgm:pt>
    <dgm:pt modelId="{B74434DA-40FB-4310-859D-66F10CA44197}" type="pres">
      <dgm:prSet presAssocID="{BBFB4041-19EA-417F-A54D-89793E719195}" presName="bigChev" presStyleLbl="node1" presStyleIdx="3" presStyleCnt="6" custLinFactNeighborX="-86531"/>
      <dgm:spPr/>
      <dgm:t>
        <a:bodyPr/>
        <a:lstStyle/>
        <a:p>
          <a:endParaRPr lang="zh-TW" altLang="en-US"/>
        </a:p>
      </dgm:t>
    </dgm:pt>
    <dgm:pt modelId="{ED56D1D6-42E8-4455-A797-DB5FFDDB407B}" type="pres">
      <dgm:prSet presAssocID="{BBFB4041-19EA-417F-A54D-89793E719195}" presName="vSp" presStyleCnt="0"/>
      <dgm:spPr/>
    </dgm:pt>
    <dgm:pt modelId="{AF603992-3CCA-40E7-92E1-94E92B55969C}" type="pres">
      <dgm:prSet presAssocID="{8257E2E9-9277-4041-8AF7-D3B5584BB3F5}" presName="horFlow" presStyleCnt="0"/>
      <dgm:spPr/>
    </dgm:pt>
    <dgm:pt modelId="{3905E41A-61A0-4BA9-B540-D8B211EAA915}" type="pres">
      <dgm:prSet presAssocID="{8257E2E9-9277-4041-8AF7-D3B5584BB3F5}" presName="bigChev" presStyleLbl="node1" presStyleIdx="4" presStyleCnt="6" custLinFactNeighborX="-86531"/>
      <dgm:spPr/>
      <dgm:t>
        <a:bodyPr/>
        <a:lstStyle/>
        <a:p>
          <a:endParaRPr lang="zh-TW" altLang="en-US"/>
        </a:p>
      </dgm:t>
    </dgm:pt>
    <dgm:pt modelId="{12818C96-C5A9-4583-8C51-46B82622680F}" type="pres">
      <dgm:prSet presAssocID="{8257E2E9-9277-4041-8AF7-D3B5584BB3F5}" presName="vSp" presStyleCnt="0"/>
      <dgm:spPr/>
    </dgm:pt>
    <dgm:pt modelId="{A7709909-3F99-44F6-B052-A481B11AE580}" type="pres">
      <dgm:prSet presAssocID="{86492ADC-A23A-44B6-9C0E-99494408B27E}" presName="horFlow" presStyleCnt="0"/>
      <dgm:spPr/>
    </dgm:pt>
    <dgm:pt modelId="{07A82D76-334F-4C89-B6EE-400FC4F26434}" type="pres">
      <dgm:prSet presAssocID="{86492ADC-A23A-44B6-9C0E-99494408B27E}" presName="bigChev" presStyleLbl="node1" presStyleIdx="5" presStyleCnt="6" custLinFactNeighborX="-86531"/>
      <dgm:spPr/>
      <dgm:t>
        <a:bodyPr/>
        <a:lstStyle/>
        <a:p>
          <a:endParaRPr lang="zh-TW" altLang="en-US"/>
        </a:p>
      </dgm:t>
    </dgm:pt>
  </dgm:ptLst>
  <dgm:cxnLst>
    <dgm:cxn modelId="{AB5D8EF8-AA8A-43CA-ABCC-0A704E46886A}" srcId="{75C9BFD4-517D-483C-B1F6-8E3399F62C08}" destId="{8257E2E9-9277-4041-8AF7-D3B5584BB3F5}" srcOrd="4" destOrd="0" parTransId="{E25D8E3D-194D-48B5-A96F-B0BA51A80973}" sibTransId="{3F98F032-BB12-4F6F-A1D5-6610BD62915E}"/>
    <dgm:cxn modelId="{1080DC0D-B7E9-4D8F-AAF5-1F6A267A9EC7}" srcId="{75C9BFD4-517D-483C-B1F6-8E3399F62C08}" destId="{86492ADC-A23A-44B6-9C0E-99494408B27E}" srcOrd="5" destOrd="0" parTransId="{FD19ADD5-7972-45B7-8F4D-37304B734954}" sibTransId="{DCF2F341-7B74-4E3B-BBF3-37267D4CC810}"/>
    <dgm:cxn modelId="{83B48BB8-65FB-47D4-B96F-7C1251859E48}" srcId="{75C9BFD4-517D-483C-B1F6-8E3399F62C08}" destId="{0B90ABB1-F5D6-4784-B959-64312BA541A8}" srcOrd="0" destOrd="0" parTransId="{0C79FFCD-6A7F-4F7F-90A4-914FA7D6A71F}" sibTransId="{6BC78BBF-45A5-49F6-8609-6E3AA347F8ED}"/>
    <dgm:cxn modelId="{E69202ED-C53F-4740-A28D-AA886FD3857A}" type="presOf" srcId="{75C9BFD4-517D-483C-B1F6-8E3399F62C08}" destId="{23124038-2E18-421B-9E8A-189ECF50514E}" srcOrd="0" destOrd="0" presId="urn:microsoft.com/office/officeart/2005/8/layout/lProcess3"/>
    <dgm:cxn modelId="{B2E29D47-5D06-43EB-B194-5BCBD75AC080}" type="presOf" srcId="{57480435-2EC7-4781-A1C7-DF6DF10AE3CC}" destId="{A3B4A05D-2C7F-4582-A192-19F405464763}" srcOrd="0" destOrd="0" presId="urn:microsoft.com/office/officeart/2005/8/layout/lProcess3"/>
    <dgm:cxn modelId="{69E77DE0-8991-4A5C-AE74-222663331DF2}" type="presOf" srcId="{8257E2E9-9277-4041-8AF7-D3B5584BB3F5}" destId="{3905E41A-61A0-4BA9-B540-D8B211EAA915}" srcOrd="0" destOrd="0" presId="urn:microsoft.com/office/officeart/2005/8/layout/lProcess3"/>
    <dgm:cxn modelId="{65DF8043-F403-415D-B446-30F47247B45C}" type="presOf" srcId="{BBFB4041-19EA-417F-A54D-89793E719195}" destId="{B74434DA-40FB-4310-859D-66F10CA44197}" srcOrd="0" destOrd="0" presId="urn:microsoft.com/office/officeart/2005/8/layout/lProcess3"/>
    <dgm:cxn modelId="{D26567AF-641A-42EF-86DB-509B2F85131A}" srcId="{75C9BFD4-517D-483C-B1F6-8E3399F62C08}" destId="{57480435-2EC7-4781-A1C7-DF6DF10AE3CC}" srcOrd="2" destOrd="0" parTransId="{58DEAF2B-6BCF-4A8E-8A5D-1EB92401CFD5}" sibTransId="{76249489-8CA4-4769-9C2D-6BDD2E8C0599}"/>
    <dgm:cxn modelId="{0D761E19-ABA9-43BE-BE0C-3278454A23B4}" type="presOf" srcId="{86492ADC-A23A-44B6-9C0E-99494408B27E}" destId="{07A82D76-334F-4C89-B6EE-400FC4F26434}" srcOrd="0" destOrd="0" presId="urn:microsoft.com/office/officeart/2005/8/layout/lProcess3"/>
    <dgm:cxn modelId="{916B243F-1362-4D71-AAFA-D23E0E7738F5}" type="presOf" srcId="{0B90ABB1-F5D6-4784-B959-64312BA541A8}" destId="{FF6DF240-9D53-40B2-A8A1-12DFFBF10434}" srcOrd="0" destOrd="0" presId="urn:microsoft.com/office/officeart/2005/8/layout/lProcess3"/>
    <dgm:cxn modelId="{73B546F4-6428-46AB-830F-53D6C3C9F858}" srcId="{75C9BFD4-517D-483C-B1F6-8E3399F62C08}" destId="{BBFB4041-19EA-417F-A54D-89793E719195}" srcOrd="3" destOrd="0" parTransId="{26CA685F-B8F9-4B1F-A109-E5272B767DA6}" sibTransId="{7EBEAE77-4901-4CBD-B426-F11A0347C68B}"/>
    <dgm:cxn modelId="{CE42DFEC-619A-4CB2-B215-CA1F73CD205F}" srcId="{75C9BFD4-517D-483C-B1F6-8E3399F62C08}" destId="{C4555135-57B5-42BA-928C-51625F67B249}" srcOrd="1" destOrd="0" parTransId="{4A480ECD-6993-414D-A08F-34CB5417A826}" sibTransId="{A985F670-C2FD-4AA6-B282-CDB5E4F4B61F}"/>
    <dgm:cxn modelId="{1BE837D6-FC8D-40C9-9519-3ACC8763A3AC}" type="presOf" srcId="{C4555135-57B5-42BA-928C-51625F67B249}" destId="{45A10226-7B97-43E5-BD6E-0B45D474EA95}" srcOrd="0" destOrd="0" presId="urn:microsoft.com/office/officeart/2005/8/layout/lProcess3"/>
    <dgm:cxn modelId="{7CC763E5-E1E7-47CA-AEEF-2C836141FC99}" type="presParOf" srcId="{23124038-2E18-421B-9E8A-189ECF50514E}" destId="{30098FAE-3172-4C97-8450-48711AAC6215}" srcOrd="0" destOrd="0" presId="urn:microsoft.com/office/officeart/2005/8/layout/lProcess3"/>
    <dgm:cxn modelId="{2AAE1865-A3EC-4A35-BD97-D9C04AFBB016}" type="presParOf" srcId="{30098FAE-3172-4C97-8450-48711AAC6215}" destId="{FF6DF240-9D53-40B2-A8A1-12DFFBF10434}" srcOrd="0" destOrd="0" presId="urn:microsoft.com/office/officeart/2005/8/layout/lProcess3"/>
    <dgm:cxn modelId="{7624D472-0AFE-40B5-9A73-FD153065F2D9}" type="presParOf" srcId="{23124038-2E18-421B-9E8A-189ECF50514E}" destId="{F4288C29-C4A6-46CC-BA33-2F9FB1130C52}" srcOrd="1" destOrd="0" presId="urn:microsoft.com/office/officeart/2005/8/layout/lProcess3"/>
    <dgm:cxn modelId="{2FBC7B44-67D7-4F4A-BB62-D813968DFFF7}" type="presParOf" srcId="{23124038-2E18-421B-9E8A-189ECF50514E}" destId="{9DB70060-C743-4845-A086-C44ADC590F0F}" srcOrd="2" destOrd="0" presId="urn:microsoft.com/office/officeart/2005/8/layout/lProcess3"/>
    <dgm:cxn modelId="{5EBF7C2B-522C-41E9-A87F-93E17AFF307B}" type="presParOf" srcId="{9DB70060-C743-4845-A086-C44ADC590F0F}" destId="{45A10226-7B97-43E5-BD6E-0B45D474EA95}" srcOrd="0" destOrd="0" presId="urn:microsoft.com/office/officeart/2005/8/layout/lProcess3"/>
    <dgm:cxn modelId="{09345AFC-702C-4B63-A6E9-1A5E76A9C139}" type="presParOf" srcId="{23124038-2E18-421B-9E8A-189ECF50514E}" destId="{26A09BE4-7859-4D63-A630-8C9EB7D43AE1}" srcOrd="3" destOrd="0" presId="urn:microsoft.com/office/officeart/2005/8/layout/lProcess3"/>
    <dgm:cxn modelId="{8FC1B887-0C8F-49AF-A762-DE5B1711DC35}" type="presParOf" srcId="{23124038-2E18-421B-9E8A-189ECF50514E}" destId="{D3105A14-8983-4879-9700-A39015427723}" srcOrd="4" destOrd="0" presId="urn:microsoft.com/office/officeart/2005/8/layout/lProcess3"/>
    <dgm:cxn modelId="{BAA43FBC-0B9F-412D-ACDA-B6CB92DBB974}" type="presParOf" srcId="{D3105A14-8983-4879-9700-A39015427723}" destId="{A3B4A05D-2C7F-4582-A192-19F405464763}" srcOrd="0" destOrd="0" presId="urn:microsoft.com/office/officeart/2005/8/layout/lProcess3"/>
    <dgm:cxn modelId="{22225BCA-6E9E-48FF-AC75-3B7446425EE3}" type="presParOf" srcId="{23124038-2E18-421B-9E8A-189ECF50514E}" destId="{1F4FF5AC-D01E-48C0-8673-C557FECEF95C}" srcOrd="5" destOrd="0" presId="urn:microsoft.com/office/officeart/2005/8/layout/lProcess3"/>
    <dgm:cxn modelId="{179846E1-FC3F-4B08-AF37-F6A1EFE4DC39}" type="presParOf" srcId="{23124038-2E18-421B-9E8A-189ECF50514E}" destId="{AEADBD97-2F42-4923-B78A-9D65C63446A9}" srcOrd="6" destOrd="0" presId="urn:microsoft.com/office/officeart/2005/8/layout/lProcess3"/>
    <dgm:cxn modelId="{E0ABE23F-713C-43E0-B924-A4F43F947584}" type="presParOf" srcId="{AEADBD97-2F42-4923-B78A-9D65C63446A9}" destId="{B74434DA-40FB-4310-859D-66F10CA44197}" srcOrd="0" destOrd="0" presId="urn:microsoft.com/office/officeart/2005/8/layout/lProcess3"/>
    <dgm:cxn modelId="{4DC8C582-6917-4EED-80C0-E0393BD31C5D}" type="presParOf" srcId="{23124038-2E18-421B-9E8A-189ECF50514E}" destId="{ED56D1D6-42E8-4455-A797-DB5FFDDB407B}" srcOrd="7" destOrd="0" presId="urn:microsoft.com/office/officeart/2005/8/layout/lProcess3"/>
    <dgm:cxn modelId="{AB595E8F-99D2-4583-8BC4-AAD680B331E9}" type="presParOf" srcId="{23124038-2E18-421B-9E8A-189ECF50514E}" destId="{AF603992-3CCA-40E7-92E1-94E92B55969C}" srcOrd="8" destOrd="0" presId="urn:microsoft.com/office/officeart/2005/8/layout/lProcess3"/>
    <dgm:cxn modelId="{D12B5AB8-29A8-40D1-9A29-9AB1CF6BE5CE}" type="presParOf" srcId="{AF603992-3CCA-40E7-92E1-94E92B55969C}" destId="{3905E41A-61A0-4BA9-B540-D8B211EAA915}" srcOrd="0" destOrd="0" presId="urn:microsoft.com/office/officeart/2005/8/layout/lProcess3"/>
    <dgm:cxn modelId="{1CFD754D-CC63-4D85-A468-E23595FCB40C}" type="presParOf" srcId="{23124038-2E18-421B-9E8A-189ECF50514E}" destId="{12818C96-C5A9-4583-8C51-46B82622680F}" srcOrd="9" destOrd="0" presId="urn:microsoft.com/office/officeart/2005/8/layout/lProcess3"/>
    <dgm:cxn modelId="{194EE265-7BA2-4914-8ED3-29A021614BF1}" type="presParOf" srcId="{23124038-2E18-421B-9E8A-189ECF50514E}" destId="{A7709909-3F99-44F6-B052-A481B11AE580}" srcOrd="10" destOrd="0" presId="urn:microsoft.com/office/officeart/2005/8/layout/lProcess3"/>
    <dgm:cxn modelId="{C3F62B98-6835-4D94-BB12-ACB12113305F}" type="presParOf" srcId="{A7709909-3F99-44F6-B052-A481B11AE580}" destId="{07A82D76-334F-4C89-B6EE-400FC4F26434}"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6DF240-9D53-40B2-A8A1-12DFFBF10434}">
      <dsp:nvSpPr>
        <dsp:cNvPr id="0" name=""/>
        <dsp:cNvSpPr/>
      </dsp:nvSpPr>
      <dsp:spPr>
        <a:xfrm>
          <a:off x="1810551" y="1448"/>
          <a:ext cx="1687710" cy="675084"/>
        </a:xfrm>
        <a:prstGeom prst="chevron">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100000"/>
                <a:shade val="85000"/>
                <a:lumMod val="8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zh-TW" altLang="en-US" sz="1800" kern="1200" dirty="0" smtClean="0"/>
            <a:t>學歷</a:t>
          </a:r>
          <a:endParaRPr lang="zh-TW" altLang="en-US" sz="1800" kern="1200" dirty="0"/>
        </a:p>
      </dsp:txBody>
      <dsp:txXfrm>
        <a:off x="2148093" y="1448"/>
        <a:ext cx="1012626" cy="675084"/>
      </dsp:txXfrm>
    </dsp:sp>
    <dsp:sp modelId="{45A10226-7B97-43E5-BD6E-0B45D474EA95}">
      <dsp:nvSpPr>
        <dsp:cNvPr id="0" name=""/>
        <dsp:cNvSpPr/>
      </dsp:nvSpPr>
      <dsp:spPr>
        <a:xfrm>
          <a:off x="1810551" y="771045"/>
          <a:ext cx="1687710" cy="675084"/>
        </a:xfrm>
        <a:prstGeom prst="chevron">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100000"/>
                <a:shade val="85000"/>
                <a:lumMod val="8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zh-TW" altLang="en-US" sz="1800" kern="1200" dirty="0" smtClean="0"/>
            <a:t>經歷</a:t>
          </a:r>
          <a:endParaRPr lang="zh-TW" altLang="en-US" sz="1800" kern="1200" dirty="0"/>
        </a:p>
      </dsp:txBody>
      <dsp:txXfrm>
        <a:off x="2148093" y="771045"/>
        <a:ext cx="1012626" cy="675084"/>
      </dsp:txXfrm>
    </dsp:sp>
    <dsp:sp modelId="{A3B4A05D-2C7F-4582-A192-19F405464763}">
      <dsp:nvSpPr>
        <dsp:cNvPr id="0" name=""/>
        <dsp:cNvSpPr/>
      </dsp:nvSpPr>
      <dsp:spPr>
        <a:xfrm>
          <a:off x="1810551" y="1540641"/>
          <a:ext cx="1687710" cy="675084"/>
        </a:xfrm>
        <a:prstGeom prst="chevron">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100000"/>
                <a:shade val="85000"/>
                <a:lumMod val="8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zh-TW" altLang="en-US" sz="1800" kern="1200" dirty="0" smtClean="0"/>
            <a:t>專長</a:t>
          </a:r>
          <a:endParaRPr lang="zh-TW" altLang="en-US" sz="1800" kern="1200" dirty="0"/>
        </a:p>
      </dsp:txBody>
      <dsp:txXfrm>
        <a:off x="2148093" y="1540641"/>
        <a:ext cx="1012626" cy="675084"/>
      </dsp:txXfrm>
    </dsp:sp>
    <dsp:sp modelId="{B74434DA-40FB-4310-859D-66F10CA44197}">
      <dsp:nvSpPr>
        <dsp:cNvPr id="0" name=""/>
        <dsp:cNvSpPr/>
      </dsp:nvSpPr>
      <dsp:spPr>
        <a:xfrm>
          <a:off x="1810551" y="2310237"/>
          <a:ext cx="1687710" cy="675084"/>
        </a:xfrm>
        <a:prstGeom prst="chevron">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100000"/>
                <a:shade val="85000"/>
                <a:lumMod val="8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zh-TW" altLang="en-US" sz="1800" kern="1200" dirty="0" smtClean="0"/>
            <a:t>薦舉</a:t>
          </a:r>
          <a:endParaRPr lang="zh-TW" altLang="en-US" sz="1800" kern="1200" dirty="0"/>
        </a:p>
      </dsp:txBody>
      <dsp:txXfrm>
        <a:off x="2148093" y="2310237"/>
        <a:ext cx="1012626" cy="675084"/>
      </dsp:txXfrm>
    </dsp:sp>
    <dsp:sp modelId="{3905E41A-61A0-4BA9-B540-D8B211EAA915}">
      <dsp:nvSpPr>
        <dsp:cNvPr id="0" name=""/>
        <dsp:cNvSpPr/>
      </dsp:nvSpPr>
      <dsp:spPr>
        <a:xfrm>
          <a:off x="1810551" y="3079833"/>
          <a:ext cx="1687710" cy="675084"/>
        </a:xfrm>
        <a:prstGeom prst="chevron">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100000"/>
                <a:shade val="85000"/>
                <a:lumMod val="8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zh-TW" altLang="en-US" sz="1800" kern="1200" dirty="0" smtClean="0"/>
            <a:t>考試</a:t>
          </a:r>
          <a:endParaRPr lang="zh-TW" altLang="en-US" sz="1800" kern="1200" dirty="0"/>
        </a:p>
      </dsp:txBody>
      <dsp:txXfrm>
        <a:off x="2148093" y="3079833"/>
        <a:ext cx="1012626" cy="675084"/>
      </dsp:txXfrm>
    </dsp:sp>
    <dsp:sp modelId="{07A82D76-334F-4C89-B6EE-400FC4F26434}">
      <dsp:nvSpPr>
        <dsp:cNvPr id="0" name=""/>
        <dsp:cNvSpPr/>
      </dsp:nvSpPr>
      <dsp:spPr>
        <a:xfrm>
          <a:off x="1810551" y="3849429"/>
          <a:ext cx="1687710" cy="675084"/>
        </a:xfrm>
        <a:prstGeom prst="chevron">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100000"/>
                <a:shade val="85000"/>
                <a:lumMod val="8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zh-TW" altLang="en-US" sz="1800" kern="1200" dirty="0" smtClean="0"/>
            <a:t>訓練</a:t>
          </a:r>
          <a:endParaRPr lang="zh-TW" altLang="en-US" sz="1800" kern="1200" dirty="0"/>
        </a:p>
      </dsp:txBody>
      <dsp:txXfrm>
        <a:off x="2148093" y="3849429"/>
        <a:ext cx="1012626" cy="67508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zh-TW" altLang="en-US" smtClean="0"/>
              <a:t>按一下以編輯母片標題樣式</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a:p>
        </p:txBody>
      </p:sp>
      <p:sp>
        <p:nvSpPr>
          <p:cNvPr id="4" name="Date Placeholder 3"/>
          <p:cNvSpPr>
            <a:spLocks noGrp="1"/>
          </p:cNvSpPr>
          <p:nvPr>
            <p:ph type="dt" sz="half" idx="10"/>
          </p:nvPr>
        </p:nvSpPr>
        <p:spPr/>
        <p:txBody>
          <a:bodyPr/>
          <a:lstStyle/>
          <a:p>
            <a:fld id="{6CE3272A-EF3A-4057-971C-37854FC5B0AF}" type="datetimeFigureOut">
              <a:rPr lang="zh-TW" altLang="en-US" smtClean="0"/>
              <a:t>2014/9/19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C5468B7-38BF-4A81-971A-7389C2B25ADA}"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6CE3272A-EF3A-4057-971C-37854FC5B0AF}" type="datetimeFigureOut">
              <a:rPr lang="zh-TW" altLang="en-US" smtClean="0"/>
              <a:t>2014/9/19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C5468B7-38BF-4A81-971A-7389C2B25ADA}"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6CE3272A-EF3A-4057-971C-37854FC5B0AF}" type="datetimeFigureOut">
              <a:rPr lang="zh-TW" altLang="en-US" smtClean="0"/>
              <a:t>2014/9/19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C5468B7-38BF-4A81-971A-7389C2B25ADA}"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6CE3272A-EF3A-4057-971C-37854FC5B0AF}" type="datetimeFigureOut">
              <a:rPr lang="zh-TW" altLang="en-US" smtClean="0"/>
              <a:t>2014/9/19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C5468B7-38BF-4A81-971A-7389C2B25ADA}"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zh-TW" altLang="en-US" smtClean="0"/>
              <a:t>按一下以編輯母片標題樣式</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6CE3272A-EF3A-4057-971C-37854FC5B0AF}" type="datetimeFigureOut">
              <a:rPr lang="zh-TW" altLang="en-US" smtClean="0"/>
              <a:t>2014/9/19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C5468B7-38BF-4A81-971A-7389C2B25ADA}"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6CE3272A-EF3A-4057-971C-37854FC5B0AF}" type="datetimeFigureOut">
              <a:rPr lang="zh-TW" altLang="en-US" smtClean="0"/>
              <a:t>2014/9/19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C5468B7-38BF-4A81-971A-7389C2B25ADA}"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6CE3272A-EF3A-4057-971C-37854FC5B0AF}" type="datetimeFigureOut">
              <a:rPr lang="zh-TW" altLang="en-US" smtClean="0"/>
              <a:t>2014/9/19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C5468B7-38BF-4A81-971A-7389C2B25ADA}"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6CE3272A-EF3A-4057-971C-37854FC5B0AF}" type="datetimeFigureOut">
              <a:rPr lang="zh-TW" altLang="en-US" smtClean="0"/>
              <a:t>2014/9/19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C5468B7-38BF-4A81-971A-7389C2B25ADA}"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3272A-EF3A-4057-971C-37854FC5B0AF}" type="datetimeFigureOut">
              <a:rPr lang="zh-TW" altLang="en-US" smtClean="0"/>
              <a:t>2014/9/19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C5468B7-38BF-4A81-971A-7389C2B25ADA}"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zh-TW" altLang="en-US" smtClean="0"/>
              <a:t>按一下以編輯母片標題樣式</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6CE3272A-EF3A-4057-971C-37854FC5B0AF}" type="datetimeFigureOut">
              <a:rPr lang="zh-TW" altLang="en-US" smtClean="0"/>
              <a:t>2014/9/19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C5468B7-38BF-4A81-971A-7389C2B25ADA}"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zh-TW" altLang="en-US" smtClean="0"/>
              <a:t>按一下以編輯母片標題樣式</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6CE3272A-EF3A-4057-971C-37854FC5B0AF}" type="datetimeFigureOut">
              <a:rPr lang="zh-TW" altLang="en-US" smtClean="0"/>
              <a:t>2014/9/19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C5468B7-38BF-4A81-971A-7389C2B25ADA}" type="slidenum">
              <a:rPr lang="zh-TW" altLang="en-US" smtClean="0"/>
              <a:t>‹#›</a:t>
            </a:fld>
            <a:endParaRPr lang="zh-TW" alt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zh-TW" altLang="en-US" smtClean="0"/>
              <a:t>按一下圖示以新增圖片</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6CE3272A-EF3A-4057-971C-37854FC5B0AF}" type="datetimeFigureOut">
              <a:rPr lang="zh-TW" altLang="en-US" smtClean="0"/>
              <a:t>2014/9/19</a:t>
            </a:fld>
            <a:endParaRPr lang="zh-TW" alt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zh-TW" alt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AC5468B7-38BF-4A81-971A-7389C2B25ADA}"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zh-TW" b="1" dirty="0"/>
              <a:t>北美環境教育學會認證及臺灣環境教育認證的</a:t>
            </a:r>
            <a:r>
              <a:rPr lang="zh-TW" altLang="zh-TW" b="1" dirty="0" smtClean="0"/>
              <a:t>經驗</a:t>
            </a:r>
            <a:endParaRPr lang="zh-TW" altLang="en-US" dirty="0"/>
          </a:p>
        </p:txBody>
      </p:sp>
      <p:sp>
        <p:nvSpPr>
          <p:cNvPr id="3" name="副標題 2"/>
          <p:cNvSpPr>
            <a:spLocks noGrp="1"/>
          </p:cNvSpPr>
          <p:nvPr>
            <p:ph type="subTitle" idx="1"/>
          </p:nvPr>
        </p:nvSpPr>
        <p:spPr/>
        <p:txBody>
          <a:bodyPr/>
          <a:lstStyle/>
          <a:p>
            <a:r>
              <a:rPr lang="zh-TW" altLang="en-US" dirty="0"/>
              <a:t>國立臺灣師範大學環境教育所  王順美</a:t>
            </a:r>
          </a:p>
        </p:txBody>
      </p:sp>
    </p:spTree>
    <p:extLst>
      <p:ext uri="{BB962C8B-B14F-4D97-AF65-F5344CB8AC3E}">
        <p14:creationId xmlns:p14="http://schemas.microsoft.com/office/powerpoint/2010/main" val="997226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單箭頭接點 7"/>
          <p:cNvCxnSpPr/>
          <p:nvPr/>
        </p:nvCxnSpPr>
        <p:spPr>
          <a:xfrm flipV="1">
            <a:off x="4355976" y="5269592"/>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標題 1"/>
          <p:cNvSpPr>
            <a:spLocks noGrp="1"/>
          </p:cNvSpPr>
          <p:nvPr>
            <p:ph type="title"/>
          </p:nvPr>
        </p:nvSpPr>
        <p:spPr/>
        <p:txBody>
          <a:bodyPr/>
          <a:lstStyle/>
          <a:p>
            <a:r>
              <a:rPr lang="zh-TW" altLang="en-US" dirty="0"/>
              <a:t>四</a:t>
            </a:r>
            <a:r>
              <a:rPr lang="zh-TW" altLang="en-US" dirty="0" smtClean="0"/>
              <a:t>、</a:t>
            </a:r>
            <a:r>
              <a:rPr lang="zh-TW" altLang="en-US" dirty="0"/>
              <a:t>北美環境教育</a:t>
            </a:r>
            <a:r>
              <a:rPr lang="zh-TW" altLang="en-US" dirty="0" smtClean="0"/>
              <a:t>學會</a:t>
            </a:r>
            <a:r>
              <a:rPr lang="zh-TW" altLang="en-US" dirty="0"/>
              <a:t>人員認證</a:t>
            </a:r>
            <a:r>
              <a:rPr lang="zh-TW" altLang="en-US" dirty="0" smtClean="0"/>
              <a:t>標準的形塑過程</a:t>
            </a:r>
            <a:endParaRPr lang="zh-TW" altLang="en-US" dirty="0"/>
          </a:p>
        </p:txBody>
      </p:sp>
      <p:sp>
        <p:nvSpPr>
          <p:cNvPr id="3" name="內容版面配置區 2"/>
          <p:cNvSpPr>
            <a:spLocks noGrp="1"/>
          </p:cNvSpPr>
          <p:nvPr>
            <p:ph idx="1"/>
          </p:nvPr>
        </p:nvSpPr>
        <p:spPr/>
        <p:txBody>
          <a:bodyPr/>
          <a:lstStyle/>
          <a:p>
            <a:r>
              <a:rPr lang="en-US" altLang="zh-TW" sz="1800" dirty="0"/>
              <a:t>In 1993, NAAEE </a:t>
            </a:r>
            <a:r>
              <a:rPr lang="zh-TW" altLang="en-US" sz="1800" dirty="0" smtClean="0"/>
              <a:t>開始 </a:t>
            </a:r>
            <a:r>
              <a:rPr lang="en-US" altLang="zh-TW" sz="1800" dirty="0" smtClean="0"/>
              <a:t>National </a:t>
            </a:r>
            <a:r>
              <a:rPr lang="en-US" altLang="zh-TW" sz="1800" dirty="0"/>
              <a:t>Project for </a:t>
            </a:r>
            <a:r>
              <a:rPr lang="en-US" altLang="zh-TW" sz="1800" dirty="0" smtClean="0"/>
              <a:t>Excellence </a:t>
            </a:r>
            <a:r>
              <a:rPr lang="en-US" altLang="zh-TW" sz="1800" dirty="0"/>
              <a:t>in Environmental </a:t>
            </a:r>
            <a:r>
              <a:rPr lang="en-US" altLang="zh-TW" sz="1800" dirty="0" smtClean="0"/>
              <a:t>Education</a:t>
            </a:r>
            <a:r>
              <a:rPr lang="zh-TW" altLang="en-US" sz="1800" dirty="0" smtClean="0"/>
              <a:t>，發展一系列指引。</a:t>
            </a:r>
            <a:endParaRPr lang="en-US" altLang="zh-TW" sz="2000" dirty="0" smtClean="0"/>
          </a:p>
          <a:p>
            <a:r>
              <a:rPr lang="en-US" altLang="zh-TW" sz="2000" dirty="0"/>
              <a:t> </a:t>
            </a:r>
            <a:r>
              <a:rPr lang="zh-TW" altLang="en-US" sz="2000" dirty="0" smtClean="0"/>
              <a:t>指引成為發展認證標準的基礎</a:t>
            </a:r>
            <a:endParaRPr lang="zh-TW" altLang="en-US" sz="2000" dirty="0"/>
          </a:p>
        </p:txBody>
      </p:sp>
      <p:sp>
        <p:nvSpPr>
          <p:cNvPr id="4" name="矩形 3"/>
          <p:cNvSpPr/>
          <p:nvPr/>
        </p:nvSpPr>
        <p:spPr>
          <a:xfrm>
            <a:off x="755576" y="4801540"/>
            <a:ext cx="180020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 </a:t>
            </a:r>
            <a:r>
              <a:rPr lang="zh-TW" altLang="en-US" dirty="0">
                <a:solidFill>
                  <a:srgbClr val="FF0000"/>
                </a:solidFill>
              </a:rPr>
              <a:t>學習指引</a:t>
            </a:r>
          </a:p>
        </p:txBody>
      </p:sp>
      <p:sp>
        <p:nvSpPr>
          <p:cNvPr id="5" name="矩形 4"/>
          <p:cNvSpPr/>
          <p:nvPr/>
        </p:nvSpPr>
        <p:spPr>
          <a:xfrm>
            <a:off x="2964200" y="4711530"/>
            <a:ext cx="2448272" cy="11161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rgbClr val="FF0000"/>
                </a:solidFill>
              </a:rPr>
              <a:t>環境教育者專業發展指引</a:t>
            </a:r>
            <a:endParaRPr lang="zh-TW" altLang="en-US" dirty="0">
              <a:solidFill>
                <a:srgbClr val="FF0000"/>
              </a:solidFill>
            </a:endParaRPr>
          </a:p>
        </p:txBody>
      </p:sp>
      <p:sp>
        <p:nvSpPr>
          <p:cNvPr id="7" name="矩形 6"/>
          <p:cNvSpPr/>
          <p:nvPr/>
        </p:nvSpPr>
        <p:spPr>
          <a:xfrm>
            <a:off x="5940152" y="4711530"/>
            <a:ext cx="2520280" cy="11161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rgbClr val="FF0000"/>
                </a:solidFill>
              </a:rPr>
              <a:t>人員認證標準</a:t>
            </a:r>
            <a:endParaRPr lang="zh-TW" altLang="en-US" dirty="0">
              <a:solidFill>
                <a:srgbClr val="FF0000"/>
              </a:solidFill>
            </a:endParaRPr>
          </a:p>
        </p:txBody>
      </p:sp>
      <p:cxnSp>
        <p:nvCxnSpPr>
          <p:cNvPr id="12" name="直線單箭頭接點 11"/>
          <p:cNvCxnSpPr>
            <a:stCxn id="5" idx="3"/>
            <a:endCxn id="7" idx="1"/>
          </p:cNvCxnSpPr>
          <p:nvPr/>
        </p:nvCxnSpPr>
        <p:spPr>
          <a:xfrm>
            <a:off x="5412472" y="5269592"/>
            <a:ext cx="52768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0" name="直線單箭頭接點 9"/>
          <p:cNvCxnSpPr>
            <a:stCxn id="4" idx="3"/>
            <a:endCxn id="5" idx="1"/>
          </p:cNvCxnSpPr>
          <p:nvPr/>
        </p:nvCxnSpPr>
        <p:spPr>
          <a:xfrm>
            <a:off x="2555776" y="5269592"/>
            <a:ext cx="40842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6956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1.</a:t>
            </a:r>
            <a:r>
              <a:rPr lang="zh-TW" altLang="en-US" dirty="0" smtClean="0"/>
              <a:t>學習指引 </a:t>
            </a:r>
            <a:r>
              <a:rPr lang="en-US" altLang="zh-TW" dirty="0" smtClean="0"/>
              <a:t>Guidelines </a:t>
            </a:r>
            <a:r>
              <a:rPr lang="en-US" altLang="zh-TW" dirty="0"/>
              <a:t>for Learning (Pre K-12).</a:t>
            </a:r>
            <a:endParaRPr lang="zh-TW" altLang="en-US" dirty="0"/>
          </a:p>
        </p:txBody>
      </p:sp>
      <p:sp>
        <p:nvSpPr>
          <p:cNvPr id="3" name="內容版面配置區 2"/>
          <p:cNvSpPr>
            <a:spLocks noGrp="1"/>
          </p:cNvSpPr>
          <p:nvPr>
            <p:ph idx="1"/>
          </p:nvPr>
        </p:nvSpPr>
        <p:spPr/>
        <p:txBody>
          <a:bodyPr>
            <a:normAutofit/>
          </a:bodyPr>
          <a:lstStyle/>
          <a:p>
            <a:r>
              <a:rPr lang="zh-TW" altLang="en-US" dirty="0"/>
              <a:t>這個指引是以過去的研究、指引、架構、架構等，為基礎發展而來。</a:t>
            </a:r>
            <a:r>
              <a:rPr lang="en-US" altLang="zh-TW" dirty="0"/>
              <a:t>(Simmons, 1995)</a:t>
            </a:r>
          </a:p>
          <a:p>
            <a:r>
              <a:rPr lang="zh-TW" altLang="en-US" dirty="0" smtClean="0"/>
              <a:t>標準</a:t>
            </a:r>
            <a:r>
              <a:rPr lang="zh-TW" altLang="en-US" dirty="0" smtClean="0"/>
              <a:t>核心課程與環境教育的</a:t>
            </a:r>
            <a:r>
              <a:rPr lang="zh-TW" altLang="en-US" dirty="0" smtClean="0"/>
              <a:t>連接</a:t>
            </a:r>
            <a:endParaRPr lang="en-US" altLang="zh-TW" dirty="0" smtClean="0"/>
          </a:p>
          <a:p>
            <a:r>
              <a:rPr lang="zh-TW" altLang="en-US" dirty="0"/>
              <a:t>指出</a:t>
            </a:r>
            <a:r>
              <a:rPr lang="zh-TW" altLang="en-US" dirty="0" smtClean="0"/>
              <a:t>不同</a:t>
            </a:r>
            <a:r>
              <a:rPr lang="zh-TW" altLang="en-US" dirty="0"/>
              <a:t>年段應</a:t>
            </a:r>
            <a:r>
              <a:rPr lang="zh-TW" altLang="en-US" dirty="0" smtClean="0"/>
              <a:t>有的</a:t>
            </a:r>
            <a:r>
              <a:rPr lang="zh-TW" altLang="en-US" dirty="0"/>
              <a:t>環境素養的</a:t>
            </a:r>
            <a:r>
              <a:rPr lang="zh-TW" altLang="en-US" dirty="0" smtClean="0"/>
              <a:t>表現</a:t>
            </a:r>
            <a:r>
              <a:rPr lang="en-US" altLang="zh-TW" dirty="0" smtClean="0"/>
              <a:t>(</a:t>
            </a:r>
            <a:r>
              <a:rPr lang="zh-TW" altLang="en-US" dirty="0" smtClean="0"/>
              <a:t>知行</a:t>
            </a:r>
            <a:r>
              <a:rPr lang="en-US" altLang="zh-TW" dirty="0" smtClean="0"/>
              <a:t>)</a:t>
            </a:r>
            <a:endParaRPr lang="en-US" altLang="zh-TW" dirty="0"/>
          </a:p>
          <a:p>
            <a:r>
              <a:rPr lang="zh-TW" altLang="en-US" dirty="0" smtClean="0"/>
              <a:t>有效的環境教育方案或課程的架構</a:t>
            </a:r>
            <a:endParaRPr lang="en-US" altLang="zh-TW" dirty="0" smtClean="0"/>
          </a:p>
          <a:p>
            <a:r>
              <a:rPr lang="zh-TW" altLang="en-US" dirty="0"/>
              <a:t>透過全國性的給意見和審查</a:t>
            </a:r>
            <a:r>
              <a:rPr lang="zh-TW" altLang="en-US" dirty="0" smtClean="0"/>
              <a:t>過程，包括學校行政、教師、</a:t>
            </a:r>
            <a:r>
              <a:rPr lang="en-US" altLang="zh-TW" dirty="0" smtClean="0"/>
              <a:t>EE</a:t>
            </a:r>
            <a:r>
              <a:rPr lang="zh-TW" altLang="en-US" dirty="0" smtClean="0"/>
              <a:t>者、科學家、家長、不同領域的政府機構、</a:t>
            </a:r>
            <a:r>
              <a:rPr lang="zh-TW" altLang="en-US" dirty="0" smtClean="0"/>
              <a:t>組織</a:t>
            </a:r>
            <a:endParaRPr lang="en-US" altLang="zh-TW" dirty="0" smtClean="0"/>
          </a:p>
          <a:p>
            <a:r>
              <a:rPr lang="en-US" altLang="zh-TW" dirty="0" smtClean="0"/>
              <a:t>2000</a:t>
            </a:r>
            <a:r>
              <a:rPr lang="zh-TW" altLang="en-US" dirty="0" smtClean="0"/>
              <a:t>年完成</a:t>
            </a:r>
            <a:endParaRPr lang="en-US" altLang="zh-TW" dirty="0" smtClean="0"/>
          </a:p>
          <a:p>
            <a:endParaRPr lang="en-US" altLang="zh-TW" dirty="0" smtClean="0"/>
          </a:p>
          <a:p>
            <a:endParaRPr lang="zh-TW" altLang="en-US" dirty="0"/>
          </a:p>
        </p:txBody>
      </p:sp>
    </p:spTree>
    <p:extLst>
      <p:ext uri="{BB962C8B-B14F-4D97-AF65-F5344CB8AC3E}">
        <p14:creationId xmlns:p14="http://schemas.microsoft.com/office/powerpoint/2010/main" val="3593719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標準核心</a:t>
            </a:r>
            <a:r>
              <a:rPr lang="zh-TW" altLang="en-US" dirty="0" smtClean="0"/>
              <a:t>課程的四個主軸</a:t>
            </a:r>
            <a:endParaRPr lang="zh-TW" altLang="en-US" dirty="0"/>
          </a:p>
        </p:txBody>
      </p:sp>
      <p:sp>
        <p:nvSpPr>
          <p:cNvPr id="3" name="內容版面配置區 2"/>
          <p:cNvSpPr>
            <a:spLocks noGrp="1"/>
          </p:cNvSpPr>
          <p:nvPr>
            <p:ph idx="1"/>
          </p:nvPr>
        </p:nvSpPr>
        <p:spPr/>
        <p:txBody>
          <a:bodyPr/>
          <a:lstStyle/>
          <a:p>
            <a:r>
              <a:rPr lang="en-US" altLang="zh-TW" dirty="0"/>
              <a:t>1.1</a:t>
            </a:r>
            <a:r>
              <a:rPr lang="zh-TW" altLang="en-US" dirty="0"/>
              <a:t>：發問和分析能力。</a:t>
            </a:r>
          </a:p>
          <a:p>
            <a:r>
              <a:rPr lang="en-US" altLang="zh-TW" dirty="0"/>
              <a:t>1.2</a:t>
            </a:r>
            <a:r>
              <a:rPr lang="zh-TW" altLang="en-US" dirty="0"/>
              <a:t>：環境演變過程。</a:t>
            </a:r>
          </a:p>
          <a:p>
            <a:r>
              <a:rPr lang="en-US" altLang="zh-TW" dirty="0"/>
              <a:t>1.3</a:t>
            </a:r>
            <a:r>
              <a:rPr lang="zh-TW" altLang="en-US" dirty="0"/>
              <a:t>：瞭解和陳述環境議題所須的技能。</a:t>
            </a:r>
          </a:p>
          <a:p>
            <a:r>
              <a:rPr lang="en-US" altLang="zh-TW" dirty="0"/>
              <a:t>1.4</a:t>
            </a:r>
            <a:r>
              <a:rPr lang="zh-TW" altLang="en-US" dirty="0"/>
              <a:t>：個人和公民責任</a:t>
            </a:r>
          </a:p>
          <a:p>
            <a:endParaRPr lang="zh-TW" altLang="en-US" dirty="0"/>
          </a:p>
        </p:txBody>
      </p:sp>
    </p:spTree>
    <p:extLst>
      <p:ext uri="{BB962C8B-B14F-4D97-AF65-F5344CB8AC3E}">
        <p14:creationId xmlns:p14="http://schemas.microsoft.com/office/powerpoint/2010/main" val="1957523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z="3200" dirty="0" smtClean="0"/>
              <a:t>2.</a:t>
            </a:r>
            <a:r>
              <a:rPr lang="zh-TW" altLang="en-US" sz="3200" dirty="0" smtClean="0"/>
              <a:t>環境教育者專業發展</a:t>
            </a:r>
            <a:r>
              <a:rPr lang="en-US" altLang="zh-TW" sz="2200" dirty="0" smtClean="0"/>
              <a:t>Guidelines </a:t>
            </a:r>
            <a:r>
              <a:rPr lang="en-US" altLang="zh-TW" sz="2200" dirty="0"/>
              <a:t>for the Preparation and Professional Development of Environmental Educators</a:t>
            </a:r>
            <a:endParaRPr lang="zh-TW" altLang="en-US" sz="2200" dirty="0"/>
          </a:p>
        </p:txBody>
      </p:sp>
      <p:sp>
        <p:nvSpPr>
          <p:cNvPr id="3" name="內容版面配置區 2"/>
          <p:cNvSpPr>
            <a:spLocks noGrp="1"/>
          </p:cNvSpPr>
          <p:nvPr>
            <p:ph idx="1"/>
          </p:nvPr>
        </p:nvSpPr>
        <p:spPr/>
        <p:txBody>
          <a:bodyPr>
            <a:normAutofit/>
          </a:bodyPr>
          <a:lstStyle/>
          <a:p>
            <a:r>
              <a:rPr lang="en-US" altLang="zh-TW" dirty="0" smtClean="0"/>
              <a:t>2000</a:t>
            </a:r>
            <a:r>
              <a:rPr lang="zh-TW" altLang="en-US" dirty="0" smtClean="0"/>
              <a:t>年發表</a:t>
            </a:r>
            <a:endParaRPr lang="en-US" altLang="zh-TW" dirty="0" smtClean="0"/>
          </a:p>
          <a:p>
            <a:r>
              <a:rPr lang="zh-TW" altLang="en-US" dirty="0">
                <a:solidFill>
                  <a:srgbClr val="FF0000"/>
                </a:solidFill>
              </a:rPr>
              <a:t>跟著學習指引</a:t>
            </a:r>
            <a:r>
              <a:rPr lang="zh-TW" altLang="en-US" dirty="0"/>
              <a:t>，發展</a:t>
            </a:r>
            <a:r>
              <a:rPr lang="zh-TW" altLang="en-US" dirty="0" smtClean="0"/>
              <a:t>一個</a:t>
            </a:r>
            <a:r>
              <a:rPr lang="en-US" altLang="zh-TW" dirty="0"/>
              <a:t>EE</a:t>
            </a:r>
            <a:r>
              <a:rPr lang="zh-TW" altLang="en-US" dirty="0"/>
              <a:t>者需要的基本知識和</a:t>
            </a:r>
            <a:r>
              <a:rPr lang="zh-TW" altLang="en-US" dirty="0" smtClean="0"/>
              <a:t>能力</a:t>
            </a:r>
            <a:endParaRPr lang="en-US" altLang="zh-TW" dirty="0" smtClean="0"/>
          </a:p>
          <a:p>
            <a:r>
              <a:rPr lang="zh-TW" altLang="en-US" dirty="0"/>
              <a:t>用在職前教育的課程</a:t>
            </a:r>
            <a:r>
              <a:rPr lang="zh-TW" altLang="en-US" dirty="0" smtClean="0"/>
              <a:t>、正規或非正規專業的發展</a:t>
            </a:r>
            <a:endParaRPr lang="en-US" altLang="zh-TW" dirty="0" smtClean="0"/>
          </a:p>
          <a:p>
            <a:r>
              <a:rPr lang="zh-TW" altLang="en-US" dirty="0" smtClean="0"/>
              <a:t>進行實質</a:t>
            </a:r>
            <a:r>
              <a:rPr lang="zh-TW" altLang="en-US" dirty="0"/>
              <a:t>的有關環境教育者培育的</a:t>
            </a:r>
            <a:r>
              <a:rPr lang="zh-TW" altLang="en-US" dirty="0" smtClean="0"/>
              <a:t>研究，以及教師職前訓練的教育文獻，以此些為基礎發展出第一版。定期的回顧文獻。</a:t>
            </a:r>
            <a:endParaRPr lang="en-US" altLang="zh-TW" dirty="0" smtClean="0"/>
          </a:p>
          <a:p>
            <a:r>
              <a:rPr lang="zh-TW" altLang="en-US" dirty="0"/>
              <a:t>全國性的</a:t>
            </a:r>
            <a:r>
              <a:rPr lang="zh-TW" altLang="en-US" dirty="0" smtClean="0"/>
              <a:t>審查及給意見達</a:t>
            </a:r>
            <a:r>
              <a:rPr lang="zh-TW" altLang="en-US" dirty="0"/>
              <a:t>兩年</a:t>
            </a:r>
            <a:r>
              <a:rPr lang="zh-TW" altLang="en-US" dirty="0" smtClean="0"/>
              <a:t>，</a:t>
            </a:r>
            <a:r>
              <a:rPr lang="en-US" altLang="zh-TW" dirty="0" smtClean="0"/>
              <a:t>NGO</a:t>
            </a:r>
            <a:r>
              <a:rPr lang="zh-TW" altLang="en-US" dirty="0" smtClean="0"/>
              <a:t>、大學、政府機構、</a:t>
            </a:r>
            <a:r>
              <a:rPr lang="en-US" altLang="zh-TW" dirty="0"/>
              <a:t> P-12 </a:t>
            </a:r>
            <a:r>
              <a:rPr lang="en-US" altLang="zh-TW" dirty="0" smtClean="0"/>
              <a:t>schools</a:t>
            </a:r>
            <a:r>
              <a:rPr lang="zh-TW" altLang="en-US" dirty="0" smtClean="0"/>
              <a:t>，紮根於現場實務</a:t>
            </a:r>
            <a:r>
              <a:rPr lang="zh-TW" altLang="en-US" dirty="0" smtClean="0"/>
              <a:t>。</a:t>
            </a:r>
            <a:endParaRPr lang="en-US" altLang="zh-TW" dirty="0" smtClean="0"/>
          </a:p>
          <a:p>
            <a:r>
              <a:rPr lang="en-US" altLang="zh-TW" dirty="0" smtClean="0">
                <a:solidFill>
                  <a:srgbClr val="FF0000"/>
                </a:solidFill>
              </a:rPr>
              <a:t>2007</a:t>
            </a:r>
            <a:r>
              <a:rPr lang="zh-TW" altLang="en-US" dirty="0">
                <a:solidFill>
                  <a:srgbClr val="FF0000"/>
                </a:solidFill>
              </a:rPr>
              <a:t>年，北美根據</a:t>
            </a:r>
            <a:r>
              <a:rPr lang="en-US" altLang="zh-TW" dirty="0">
                <a:solidFill>
                  <a:srgbClr val="FF0000"/>
                </a:solidFill>
              </a:rPr>
              <a:t>2004</a:t>
            </a:r>
            <a:r>
              <a:rPr lang="zh-TW" altLang="en-US" dirty="0">
                <a:solidFill>
                  <a:srgbClr val="FF0000"/>
                </a:solidFill>
              </a:rPr>
              <a:t>的版本，正式提出環境教育人員認定</a:t>
            </a:r>
            <a:r>
              <a:rPr lang="zh-TW" altLang="en-US" dirty="0" smtClean="0">
                <a:solidFill>
                  <a:srgbClr val="FF0000"/>
                </a:solidFill>
              </a:rPr>
              <a:t>標準（競爭力模式）。</a:t>
            </a:r>
            <a:endParaRPr lang="en-US" altLang="zh-TW" dirty="0" smtClean="0">
              <a:solidFill>
                <a:srgbClr val="FF0000"/>
              </a:solidFill>
            </a:endParaRPr>
          </a:p>
          <a:p>
            <a:endParaRPr lang="en-US" altLang="zh-TW" dirty="0" smtClean="0"/>
          </a:p>
          <a:p>
            <a:endParaRPr lang="zh-TW" altLang="en-US" dirty="0"/>
          </a:p>
        </p:txBody>
      </p:sp>
    </p:spTree>
    <p:extLst>
      <p:ext uri="{BB962C8B-B14F-4D97-AF65-F5344CB8AC3E}">
        <p14:creationId xmlns:p14="http://schemas.microsoft.com/office/powerpoint/2010/main" val="2294546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環境教育核心能力</a:t>
            </a:r>
          </a:p>
        </p:txBody>
      </p:sp>
      <p:sp>
        <p:nvSpPr>
          <p:cNvPr id="3" name="內容版面配置區 2"/>
          <p:cNvSpPr>
            <a:spLocks noGrp="1"/>
          </p:cNvSpPr>
          <p:nvPr>
            <p:ph idx="1"/>
          </p:nvPr>
        </p:nvSpPr>
        <p:spPr/>
        <p:txBody>
          <a:bodyPr/>
          <a:lstStyle/>
          <a:p>
            <a:r>
              <a:rPr lang="zh-TW" altLang="en-US" dirty="0"/>
              <a:t>主題一：環境</a:t>
            </a:r>
            <a:r>
              <a:rPr lang="zh-TW" altLang="en-US" dirty="0" smtClean="0"/>
              <a:t>素養</a:t>
            </a:r>
            <a:endParaRPr lang="en-US" altLang="zh-TW" dirty="0" smtClean="0"/>
          </a:p>
          <a:p>
            <a:r>
              <a:rPr lang="zh-TW" altLang="en-US" dirty="0"/>
              <a:t>主題二：環境教育</a:t>
            </a:r>
            <a:r>
              <a:rPr lang="zh-TW" altLang="en-US" dirty="0" smtClean="0"/>
              <a:t>基礎</a:t>
            </a:r>
            <a:endParaRPr lang="en-US" altLang="zh-TW" dirty="0" smtClean="0"/>
          </a:p>
          <a:p>
            <a:r>
              <a:rPr lang="zh-TW" altLang="en-US" dirty="0"/>
              <a:t>主題三：環境教育者的專業</a:t>
            </a:r>
            <a:r>
              <a:rPr lang="zh-TW" altLang="en-US" dirty="0" smtClean="0"/>
              <a:t>責任</a:t>
            </a:r>
            <a:endParaRPr lang="en-US" altLang="zh-TW" dirty="0" smtClean="0"/>
          </a:p>
          <a:p>
            <a:r>
              <a:rPr lang="zh-TW" altLang="en-US" dirty="0"/>
              <a:t>主題四：規劃和實施環境教育活動</a:t>
            </a:r>
            <a:r>
              <a:rPr lang="zh-TW" altLang="en-US" dirty="0" smtClean="0"/>
              <a:t>方案</a:t>
            </a:r>
            <a:endParaRPr lang="en-US" altLang="zh-TW" dirty="0" smtClean="0"/>
          </a:p>
          <a:p>
            <a:r>
              <a:rPr lang="zh-TW" altLang="en-US" dirty="0"/>
              <a:t>主題五：促進</a:t>
            </a:r>
            <a:r>
              <a:rPr lang="zh-TW" altLang="en-US" dirty="0" smtClean="0"/>
              <a:t>學習</a:t>
            </a:r>
            <a:endParaRPr lang="en-US" altLang="zh-TW" dirty="0" smtClean="0"/>
          </a:p>
          <a:p>
            <a:r>
              <a:rPr lang="zh-TW" altLang="en-US" dirty="0"/>
              <a:t>主題六：評估和評量</a:t>
            </a:r>
          </a:p>
        </p:txBody>
      </p:sp>
    </p:spTree>
    <p:extLst>
      <p:ext uri="{BB962C8B-B14F-4D97-AF65-F5344CB8AC3E}">
        <p14:creationId xmlns:p14="http://schemas.microsoft.com/office/powerpoint/2010/main" val="2901442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NAAEE</a:t>
            </a:r>
            <a:r>
              <a:rPr lang="zh-TW" altLang="en-US" dirty="0"/>
              <a:t>推</a:t>
            </a:r>
            <a:r>
              <a:rPr lang="zh-TW" altLang="en-US" dirty="0" smtClean="0"/>
              <a:t>動人員認證之策略</a:t>
            </a:r>
            <a:endParaRPr lang="zh-TW" altLang="en-US" dirty="0"/>
          </a:p>
        </p:txBody>
      </p:sp>
      <p:sp>
        <p:nvSpPr>
          <p:cNvPr id="3" name="內容版面配置區 2"/>
          <p:cNvSpPr>
            <a:spLocks noGrp="1"/>
          </p:cNvSpPr>
          <p:nvPr>
            <p:ph idx="1"/>
          </p:nvPr>
        </p:nvSpPr>
        <p:spPr>
          <a:xfrm>
            <a:off x="467544" y="1556792"/>
            <a:ext cx="8229600" cy="4525963"/>
          </a:xfrm>
        </p:spPr>
        <p:txBody>
          <a:bodyPr>
            <a:normAutofit/>
          </a:bodyPr>
          <a:lstStyle/>
          <a:p>
            <a:r>
              <a:rPr lang="en-US" altLang="zh-TW" dirty="0"/>
              <a:t>2003</a:t>
            </a:r>
            <a:r>
              <a:rPr lang="zh-TW" altLang="en-US" dirty="0"/>
              <a:t>年北美環境教育學會組成十人的撰寫</a:t>
            </a:r>
            <a:r>
              <a:rPr lang="zh-TW" altLang="en-US" dirty="0" smtClean="0"/>
              <a:t>小組</a:t>
            </a:r>
            <a:endParaRPr lang="en-US" altLang="zh-TW" dirty="0" smtClean="0"/>
          </a:p>
          <a:p>
            <a:r>
              <a:rPr lang="zh-TW" altLang="en-US" dirty="0"/>
              <a:t>角色任務：</a:t>
            </a:r>
            <a:endParaRPr lang="en-US" altLang="zh-TW" dirty="0" smtClean="0"/>
          </a:p>
          <a:p>
            <a:pPr lvl="1"/>
            <a:r>
              <a:rPr lang="zh-TW" altLang="en-US" dirty="0"/>
              <a:t>讓被認可的州及或國家機構能即時培育出大量經過認證的環教專業者</a:t>
            </a:r>
            <a:r>
              <a:rPr lang="zh-TW" altLang="en-US" dirty="0" smtClean="0"/>
              <a:t>。</a:t>
            </a:r>
            <a:endParaRPr lang="en-US" altLang="zh-TW" dirty="0" smtClean="0"/>
          </a:p>
          <a:p>
            <a:pPr lvl="1"/>
            <a:r>
              <a:rPr lang="zh-TW" altLang="en-US" dirty="0" smtClean="0"/>
              <a:t>提出方案刺</a:t>
            </a:r>
            <a:r>
              <a:rPr lang="zh-TW" altLang="en-US" dirty="0"/>
              <a:t>激公與私部門內對受過訓練環教專業者有所需求</a:t>
            </a:r>
            <a:r>
              <a:rPr lang="zh-TW" altLang="en-US" dirty="0" smtClean="0"/>
              <a:t>。</a:t>
            </a:r>
            <a:endParaRPr lang="en-US" altLang="zh-TW" dirty="0" smtClean="0"/>
          </a:p>
          <a:p>
            <a:pPr lvl="1"/>
            <a:r>
              <a:rPr lang="zh-TW" altLang="en-US" dirty="0" smtClean="0"/>
              <a:t>跨</a:t>
            </a:r>
            <a:r>
              <a:rPr lang="zh-TW" altLang="en-US" dirty="0"/>
              <a:t>州間計畫的相互溝通與</a:t>
            </a:r>
            <a:r>
              <a:rPr lang="zh-TW" altLang="en-US" dirty="0" smtClean="0"/>
              <a:t>品質</a:t>
            </a:r>
            <a:endParaRPr lang="en-US" altLang="zh-TW" dirty="0" smtClean="0"/>
          </a:p>
          <a:p>
            <a:pPr lvl="1"/>
            <a:r>
              <a:rPr lang="zh-TW" altLang="en-US" dirty="0" smtClean="0"/>
              <a:t>散佈</a:t>
            </a:r>
            <a:r>
              <a:rPr lang="zh-TW" altLang="en-US" dirty="0"/>
              <a:t>州際證照計畫模式。</a:t>
            </a:r>
            <a:endParaRPr lang="en-US" altLang="zh-TW" dirty="0" smtClean="0"/>
          </a:p>
          <a:p>
            <a:endParaRPr lang="en-US" altLang="zh-TW" dirty="0" smtClean="0"/>
          </a:p>
          <a:p>
            <a:endParaRPr lang="en-US" altLang="zh-TW" dirty="0" smtClean="0"/>
          </a:p>
          <a:p>
            <a:pPr marL="0" indent="0">
              <a:buNone/>
            </a:pPr>
            <a:endParaRPr lang="zh-TW" altLang="en-US" dirty="0"/>
          </a:p>
        </p:txBody>
      </p:sp>
    </p:spTree>
    <p:extLst>
      <p:ext uri="{BB962C8B-B14F-4D97-AF65-F5344CB8AC3E}">
        <p14:creationId xmlns:p14="http://schemas.microsoft.com/office/powerpoint/2010/main" val="16929905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lvl="0">
              <a:buClr>
                <a:prstClr val="black">
                  <a:lumMod val="75000"/>
                  <a:lumOff val="25000"/>
                </a:prstClr>
              </a:buClr>
            </a:pPr>
            <a:r>
              <a:rPr lang="zh-TW" altLang="en-US" dirty="0">
                <a:solidFill>
                  <a:prstClr val="black">
                    <a:lumMod val="75000"/>
                    <a:lumOff val="25000"/>
                  </a:prstClr>
                </a:solidFill>
              </a:rPr>
              <a:t>整合</a:t>
            </a:r>
            <a:r>
              <a:rPr lang="en-US" altLang="zh-TW" dirty="0">
                <a:solidFill>
                  <a:prstClr val="black">
                    <a:lumMod val="75000"/>
                    <a:lumOff val="25000"/>
                  </a:prstClr>
                </a:solidFill>
              </a:rPr>
              <a:t>[</a:t>
            </a:r>
            <a:r>
              <a:rPr lang="zh-TW" altLang="en-US" dirty="0">
                <a:solidFill>
                  <a:prstClr val="black">
                    <a:lumMod val="75000"/>
                    <a:lumOff val="25000"/>
                  </a:prstClr>
                </a:solidFill>
              </a:rPr>
              <a:t>標準發展計畫</a:t>
            </a:r>
            <a:r>
              <a:rPr lang="en-US" altLang="zh-TW" dirty="0">
                <a:solidFill>
                  <a:prstClr val="black">
                    <a:lumMod val="75000"/>
                    <a:lumOff val="25000"/>
                  </a:prstClr>
                </a:solidFill>
              </a:rPr>
              <a:t>]</a:t>
            </a:r>
            <a:r>
              <a:rPr lang="zh-TW" altLang="en-US" dirty="0">
                <a:solidFill>
                  <a:prstClr val="black">
                    <a:lumMod val="75000"/>
                    <a:lumOff val="25000"/>
                  </a:prstClr>
                </a:solidFill>
              </a:rPr>
              <a:t>及</a:t>
            </a:r>
            <a:r>
              <a:rPr lang="en-US" altLang="zh-TW" dirty="0">
                <a:solidFill>
                  <a:prstClr val="black">
                    <a:lumMod val="75000"/>
                    <a:lumOff val="25000"/>
                  </a:prstClr>
                </a:solidFill>
              </a:rPr>
              <a:t>[</a:t>
            </a:r>
            <a:r>
              <a:rPr lang="zh-TW" altLang="en-US" dirty="0">
                <a:solidFill>
                  <a:prstClr val="black">
                    <a:lumMod val="75000"/>
                    <a:lumOff val="25000"/>
                  </a:prstClr>
                </a:solidFill>
              </a:rPr>
              <a:t>環境教育研究成果</a:t>
            </a:r>
            <a:r>
              <a:rPr lang="en-US" altLang="zh-TW" dirty="0">
                <a:solidFill>
                  <a:prstClr val="black">
                    <a:lumMod val="75000"/>
                    <a:lumOff val="25000"/>
                  </a:prstClr>
                </a:solidFill>
              </a:rPr>
              <a:t>]</a:t>
            </a:r>
            <a:r>
              <a:rPr lang="zh-TW" altLang="en-US" dirty="0">
                <a:solidFill>
                  <a:prstClr val="black">
                    <a:lumMod val="75000"/>
                    <a:lumOff val="25000"/>
                  </a:prstClr>
                </a:solidFill>
              </a:rPr>
              <a:t>，</a:t>
            </a:r>
            <a:r>
              <a:rPr lang="en-US" altLang="zh-TW" dirty="0">
                <a:solidFill>
                  <a:prstClr val="black">
                    <a:lumMod val="75000"/>
                    <a:lumOff val="25000"/>
                  </a:prstClr>
                </a:solidFill>
              </a:rPr>
              <a:t>2004</a:t>
            </a:r>
            <a:r>
              <a:rPr lang="zh-TW" altLang="en-US" dirty="0">
                <a:solidFill>
                  <a:prstClr val="black">
                    <a:lumMod val="75000"/>
                    <a:lumOff val="25000"/>
                  </a:prstClr>
                </a:solidFill>
              </a:rPr>
              <a:t>年產生初稿，並界定人員認證辦理的</a:t>
            </a:r>
            <a:r>
              <a:rPr lang="en-US" altLang="zh-TW" dirty="0">
                <a:solidFill>
                  <a:prstClr val="black">
                    <a:lumMod val="75000"/>
                    <a:lumOff val="25000"/>
                  </a:prstClr>
                </a:solidFill>
              </a:rPr>
              <a:t>[</a:t>
            </a:r>
            <a:r>
              <a:rPr lang="zh-TW" altLang="en-US" dirty="0">
                <a:solidFill>
                  <a:prstClr val="black">
                    <a:lumMod val="75000"/>
                    <a:lumOff val="25000"/>
                  </a:prstClr>
                </a:solidFill>
              </a:rPr>
              <a:t>關鍵影響要素</a:t>
            </a:r>
            <a:r>
              <a:rPr lang="en-US" altLang="zh-TW" dirty="0">
                <a:solidFill>
                  <a:prstClr val="black">
                    <a:lumMod val="75000"/>
                    <a:lumOff val="25000"/>
                  </a:prstClr>
                </a:solidFill>
              </a:rPr>
              <a:t>]</a:t>
            </a:r>
          </a:p>
          <a:p>
            <a:pPr lvl="1">
              <a:buClr>
                <a:prstClr val="black">
                  <a:lumMod val="75000"/>
                  <a:lumOff val="25000"/>
                </a:prstClr>
              </a:buClr>
            </a:pPr>
            <a:r>
              <a:rPr lang="zh-TW" altLang="en-US" dirty="0">
                <a:solidFill>
                  <a:prstClr val="black">
                    <a:lumMod val="75000"/>
                    <a:lumOff val="25000"/>
                  </a:prstClr>
                </a:solidFill>
              </a:rPr>
              <a:t>能力、</a:t>
            </a:r>
            <a:endParaRPr lang="en-US" altLang="zh-TW" dirty="0">
              <a:solidFill>
                <a:prstClr val="black">
                  <a:lumMod val="75000"/>
                  <a:lumOff val="25000"/>
                </a:prstClr>
              </a:solidFill>
            </a:endParaRPr>
          </a:p>
          <a:p>
            <a:pPr lvl="1">
              <a:buClr>
                <a:prstClr val="black">
                  <a:lumMod val="75000"/>
                  <a:lumOff val="25000"/>
                </a:prstClr>
              </a:buClr>
            </a:pPr>
            <a:r>
              <a:rPr lang="zh-TW" altLang="en-US" dirty="0">
                <a:solidFill>
                  <a:prstClr val="black">
                    <a:lumMod val="75000"/>
                    <a:lumOff val="25000"/>
                  </a:prstClr>
                </a:solidFill>
              </a:rPr>
              <a:t>管理和人力、</a:t>
            </a:r>
            <a:endParaRPr lang="en-US" altLang="zh-TW" dirty="0">
              <a:solidFill>
                <a:prstClr val="black">
                  <a:lumMod val="75000"/>
                  <a:lumOff val="25000"/>
                </a:prstClr>
              </a:solidFill>
            </a:endParaRPr>
          </a:p>
          <a:p>
            <a:pPr lvl="1">
              <a:buClr>
                <a:prstClr val="black">
                  <a:lumMod val="75000"/>
                  <a:lumOff val="25000"/>
                </a:prstClr>
              </a:buClr>
            </a:pPr>
            <a:r>
              <a:rPr lang="zh-TW" altLang="en-US" dirty="0">
                <a:solidFill>
                  <a:prstClr val="black">
                    <a:lumMod val="75000"/>
                    <a:lumOff val="25000"/>
                  </a:prstClr>
                </a:solidFill>
              </a:rPr>
              <a:t>財務運作及計畫、</a:t>
            </a:r>
            <a:endParaRPr lang="en-US" altLang="zh-TW" dirty="0">
              <a:solidFill>
                <a:prstClr val="black">
                  <a:lumMod val="75000"/>
                  <a:lumOff val="25000"/>
                </a:prstClr>
              </a:solidFill>
            </a:endParaRPr>
          </a:p>
          <a:p>
            <a:pPr lvl="1">
              <a:buClr>
                <a:prstClr val="black">
                  <a:lumMod val="75000"/>
                  <a:lumOff val="25000"/>
                </a:prstClr>
              </a:buClr>
            </a:pPr>
            <a:r>
              <a:rPr lang="zh-TW" altLang="en-US" dirty="0">
                <a:solidFill>
                  <a:prstClr val="black">
                    <a:lumMod val="75000"/>
                    <a:lumOff val="25000"/>
                  </a:prstClr>
                </a:solidFill>
              </a:rPr>
              <a:t>行銷及溝通策略、</a:t>
            </a:r>
            <a:endParaRPr lang="en-US" altLang="zh-TW" dirty="0">
              <a:solidFill>
                <a:prstClr val="black">
                  <a:lumMod val="75000"/>
                  <a:lumOff val="25000"/>
                </a:prstClr>
              </a:solidFill>
            </a:endParaRPr>
          </a:p>
          <a:p>
            <a:pPr lvl="1">
              <a:buClr>
                <a:prstClr val="black">
                  <a:lumMod val="75000"/>
                  <a:lumOff val="25000"/>
                </a:prstClr>
              </a:buClr>
            </a:pPr>
            <a:r>
              <a:rPr lang="zh-TW" altLang="en-US" dirty="0">
                <a:solidFill>
                  <a:prstClr val="black">
                    <a:lumMod val="75000"/>
                    <a:lumOff val="25000"/>
                  </a:prstClr>
                </a:solidFill>
              </a:rPr>
              <a:t>操作政策及程序、</a:t>
            </a:r>
            <a:endParaRPr lang="en-US" altLang="zh-TW" dirty="0">
              <a:solidFill>
                <a:prstClr val="black">
                  <a:lumMod val="75000"/>
                  <a:lumOff val="25000"/>
                </a:prstClr>
              </a:solidFill>
            </a:endParaRPr>
          </a:p>
          <a:p>
            <a:pPr lvl="1">
              <a:buClr>
                <a:prstClr val="black">
                  <a:lumMod val="75000"/>
                  <a:lumOff val="25000"/>
                </a:prstClr>
              </a:buClr>
            </a:pPr>
            <a:r>
              <a:rPr lang="zh-TW" altLang="en-US" dirty="0">
                <a:solidFill>
                  <a:prstClr val="black">
                    <a:lumMod val="75000"/>
                    <a:lumOff val="25000"/>
                  </a:prstClr>
                </a:solidFill>
              </a:rPr>
              <a:t>評估候選人</a:t>
            </a:r>
            <a:endParaRPr lang="en-US" altLang="zh-TW" dirty="0">
              <a:solidFill>
                <a:prstClr val="black">
                  <a:lumMod val="75000"/>
                  <a:lumOff val="25000"/>
                </a:prstClr>
              </a:solidFill>
            </a:endParaRPr>
          </a:p>
          <a:p>
            <a:pPr lvl="1">
              <a:buClr>
                <a:prstClr val="black">
                  <a:lumMod val="75000"/>
                  <a:lumOff val="25000"/>
                </a:prstClr>
              </a:buClr>
            </a:pPr>
            <a:r>
              <a:rPr lang="zh-TW" altLang="en-US" dirty="0">
                <a:solidFill>
                  <a:prstClr val="black">
                    <a:lumMod val="75000"/>
                    <a:lumOff val="25000"/>
                  </a:prstClr>
                </a:solidFill>
              </a:rPr>
              <a:t>評量方案</a:t>
            </a:r>
            <a:endParaRPr lang="en-US" altLang="zh-TW" dirty="0">
              <a:solidFill>
                <a:prstClr val="black">
                  <a:lumMod val="75000"/>
                  <a:lumOff val="25000"/>
                </a:prstClr>
              </a:solidFill>
            </a:endParaRPr>
          </a:p>
          <a:p>
            <a:pPr lvl="0">
              <a:buClr>
                <a:prstClr val="black">
                  <a:lumMod val="75000"/>
                  <a:lumOff val="25000"/>
                </a:prstClr>
              </a:buClr>
            </a:pPr>
            <a:r>
              <a:rPr lang="zh-TW" altLang="en-US" dirty="0">
                <a:solidFill>
                  <a:prstClr val="black">
                    <a:lumMod val="75000"/>
                    <a:lumOff val="25000"/>
                  </a:prstClr>
                </a:solidFill>
              </a:rPr>
              <a:t>進行先驅研究、發展授證手冊和新的認證計畫</a:t>
            </a:r>
            <a:endParaRPr lang="zh-TW" altLang="en-US" dirty="0"/>
          </a:p>
        </p:txBody>
      </p:sp>
    </p:spTree>
    <p:extLst>
      <p:ext uri="{BB962C8B-B14F-4D97-AF65-F5344CB8AC3E}">
        <p14:creationId xmlns:p14="http://schemas.microsoft.com/office/powerpoint/2010/main" val="139220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五</a:t>
            </a:r>
            <a:r>
              <a:rPr lang="zh-TW" altLang="en-US" dirty="0" smtClean="0"/>
              <a:t>、</a:t>
            </a:r>
            <a:r>
              <a:rPr lang="zh-TW" altLang="en-US" dirty="0"/>
              <a:t>供課程認證參考的依準及</a:t>
            </a:r>
            <a:r>
              <a:rPr lang="zh-TW" altLang="en-US" dirty="0" smtClean="0"/>
              <a:t>指標</a:t>
            </a:r>
            <a:endParaRPr lang="zh-TW" altLang="en-US" dirty="0"/>
          </a:p>
        </p:txBody>
      </p:sp>
      <p:sp>
        <p:nvSpPr>
          <p:cNvPr id="3" name="內容版面配置區 2"/>
          <p:cNvSpPr>
            <a:spLocks noGrp="1"/>
          </p:cNvSpPr>
          <p:nvPr>
            <p:ph idx="1"/>
          </p:nvPr>
        </p:nvSpPr>
        <p:spPr/>
        <p:txBody>
          <a:bodyPr>
            <a:normAutofit/>
          </a:bodyPr>
          <a:lstStyle/>
          <a:p>
            <a:r>
              <a:rPr lang="zh-TW" altLang="en-US" dirty="0">
                <a:solidFill>
                  <a:srgbClr val="FF0000"/>
                </a:solidFill>
              </a:rPr>
              <a:t>優良教材指標的六個關鍵特色</a:t>
            </a:r>
            <a:r>
              <a:rPr lang="zh-TW" altLang="en-US" dirty="0"/>
              <a:t>：</a:t>
            </a:r>
            <a:r>
              <a:rPr lang="en-US" altLang="zh-TW" dirty="0" smtClean="0"/>
              <a:t>NAAEE</a:t>
            </a:r>
            <a:r>
              <a:rPr lang="zh-TW" altLang="en-US" dirty="0" smtClean="0"/>
              <a:t>的</a:t>
            </a:r>
            <a:r>
              <a:rPr lang="en-US" altLang="zh-TW" dirty="0" smtClean="0"/>
              <a:t>Environmental </a:t>
            </a:r>
            <a:r>
              <a:rPr lang="en-US" altLang="zh-TW" dirty="0"/>
              <a:t>Education Materials: Guidelines for Excellence)</a:t>
            </a:r>
            <a:r>
              <a:rPr lang="zh-TW" altLang="en-US" dirty="0" smtClean="0"/>
              <a:t>，</a:t>
            </a:r>
            <a:endParaRPr lang="zh-TW" altLang="en-US" dirty="0"/>
          </a:p>
          <a:p>
            <a:pPr lvl="1"/>
            <a:r>
              <a:rPr lang="en-US" altLang="zh-TW" dirty="0"/>
              <a:t>1.	</a:t>
            </a:r>
            <a:r>
              <a:rPr lang="zh-TW" altLang="en-US" dirty="0"/>
              <a:t>公正、正確</a:t>
            </a:r>
          </a:p>
          <a:p>
            <a:pPr lvl="1"/>
            <a:r>
              <a:rPr lang="en-US" altLang="zh-TW" dirty="0"/>
              <a:t>2.	</a:t>
            </a:r>
            <a:r>
              <a:rPr lang="zh-TW" altLang="en-US" dirty="0"/>
              <a:t>深度</a:t>
            </a:r>
          </a:p>
          <a:p>
            <a:pPr lvl="1"/>
            <a:r>
              <a:rPr lang="en-US" altLang="zh-TW" dirty="0"/>
              <a:t>3.	</a:t>
            </a:r>
            <a:r>
              <a:rPr lang="zh-TW" altLang="en-US" dirty="0"/>
              <a:t>強調技能的培養</a:t>
            </a:r>
          </a:p>
          <a:p>
            <a:pPr lvl="1"/>
            <a:r>
              <a:rPr lang="en-US" altLang="zh-TW" dirty="0"/>
              <a:t>4.	</a:t>
            </a:r>
            <a:r>
              <a:rPr lang="zh-TW" altLang="en-US" dirty="0"/>
              <a:t>行動導向</a:t>
            </a:r>
          </a:p>
          <a:p>
            <a:pPr lvl="1"/>
            <a:r>
              <a:rPr lang="en-US" altLang="zh-TW" dirty="0"/>
              <a:t>5.	</a:t>
            </a:r>
            <a:r>
              <a:rPr lang="zh-TW" altLang="en-US" dirty="0"/>
              <a:t>教學很棒</a:t>
            </a:r>
          </a:p>
          <a:p>
            <a:pPr lvl="1"/>
            <a:r>
              <a:rPr lang="en-US" altLang="zh-TW" dirty="0"/>
              <a:t>6.	</a:t>
            </a:r>
            <a:r>
              <a:rPr lang="zh-TW" altLang="en-US" dirty="0"/>
              <a:t>實用</a:t>
            </a:r>
          </a:p>
          <a:p>
            <a:endParaRPr lang="zh-TW" altLang="en-US" dirty="0"/>
          </a:p>
        </p:txBody>
      </p:sp>
    </p:spTree>
    <p:extLst>
      <p:ext uri="{BB962C8B-B14F-4D97-AF65-F5344CB8AC3E}">
        <p14:creationId xmlns:p14="http://schemas.microsoft.com/office/powerpoint/2010/main" val="33032521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7"/>
            <a:ext cx="8229600" cy="813183"/>
          </a:xfrm>
        </p:spPr>
        <p:txBody>
          <a:bodyPr>
            <a:normAutofit fontScale="90000"/>
          </a:bodyPr>
          <a:lstStyle/>
          <a:p>
            <a:r>
              <a:rPr lang="zh-TW" altLang="en-US" dirty="0"/>
              <a:t>周儒（</a:t>
            </a:r>
            <a:r>
              <a:rPr lang="en-US" altLang="zh-TW" dirty="0"/>
              <a:t>2000</a:t>
            </a:r>
            <a:r>
              <a:rPr lang="zh-TW" altLang="en-US" dirty="0" smtClean="0"/>
              <a:t>）臺灣</a:t>
            </a:r>
            <a:r>
              <a:rPr lang="zh-TW" altLang="en-US" dirty="0"/>
              <a:t>的環境教育教材的參考標準</a:t>
            </a:r>
          </a:p>
        </p:txBody>
      </p:sp>
      <p:sp>
        <p:nvSpPr>
          <p:cNvPr id="3" name="內容版面配置區 2"/>
          <p:cNvSpPr>
            <a:spLocks noGrp="1"/>
          </p:cNvSpPr>
          <p:nvPr>
            <p:ph idx="1"/>
          </p:nvPr>
        </p:nvSpPr>
        <p:spPr>
          <a:xfrm>
            <a:off x="457200" y="764704"/>
            <a:ext cx="8229600" cy="5361459"/>
          </a:xfrm>
        </p:spPr>
        <p:txBody>
          <a:bodyPr>
            <a:normAutofit/>
          </a:bodyPr>
          <a:lstStyle/>
          <a:p>
            <a:r>
              <a:rPr lang="zh-TW" altLang="en-US" dirty="0" smtClean="0">
                <a:solidFill>
                  <a:srgbClr val="FF0000"/>
                </a:solidFill>
              </a:rPr>
              <a:t>特質</a:t>
            </a:r>
            <a:r>
              <a:rPr lang="zh-TW" altLang="en-US" dirty="0">
                <a:solidFill>
                  <a:srgbClr val="FF0000"/>
                </a:solidFill>
              </a:rPr>
              <a:t>一</a:t>
            </a:r>
            <a:r>
              <a:rPr lang="en-US" altLang="zh-TW" dirty="0">
                <a:solidFill>
                  <a:srgbClr val="FF0000"/>
                </a:solidFill>
              </a:rPr>
              <a:t>:</a:t>
            </a:r>
            <a:r>
              <a:rPr lang="zh-TW" altLang="en-US" dirty="0">
                <a:solidFill>
                  <a:srgbClr val="FF0000"/>
                </a:solidFill>
              </a:rPr>
              <a:t>優質的環境教育</a:t>
            </a:r>
            <a:r>
              <a:rPr lang="zh-TW" altLang="en-US" dirty="0" smtClean="0">
                <a:solidFill>
                  <a:srgbClr val="FF0000"/>
                </a:solidFill>
              </a:rPr>
              <a:t>學習**</a:t>
            </a:r>
            <a:endParaRPr lang="en-US" altLang="zh-TW" dirty="0" smtClean="0">
              <a:solidFill>
                <a:srgbClr val="FF0000"/>
              </a:solidFill>
            </a:endParaRPr>
          </a:p>
          <a:p>
            <a:r>
              <a:rPr lang="zh-TW" altLang="en-US" dirty="0"/>
              <a:t>特質二：能促成有效學習的教學</a:t>
            </a:r>
            <a:r>
              <a:rPr lang="zh-TW" altLang="en-US" dirty="0" smtClean="0"/>
              <a:t>理念</a:t>
            </a:r>
            <a:endParaRPr lang="en-US" altLang="zh-TW" dirty="0" smtClean="0"/>
          </a:p>
          <a:p>
            <a:r>
              <a:rPr lang="zh-TW" altLang="en-US" dirty="0">
                <a:solidFill>
                  <a:srgbClr val="FF0000"/>
                </a:solidFill>
              </a:rPr>
              <a:t>特質三：本土化為起點，延伸全球化的</a:t>
            </a:r>
            <a:r>
              <a:rPr lang="zh-TW" altLang="en-US" dirty="0" smtClean="0">
                <a:solidFill>
                  <a:srgbClr val="FF0000"/>
                </a:solidFill>
              </a:rPr>
              <a:t>思考**</a:t>
            </a:r>
            <a:endParaRPr lang="en-US" altLang="zh-TW" dirty="0" smtClean="0">
              <a:solidFill>
                <a:srgbClr val="FF0000"/>
              </a:solidFill>
            </a:endParaRPr>
          </a:p>
          <a:p>
            <a:r>
              <a:rPr lang="zh-TW" altLang="en-US" dirty="0"/>
              <a:t>特質四：多樣的選擇、豐富的</a:t>
            </a:r>
            <a:r>
              <a:rPr lang="zh-TW" altLang="en-US" dirty="0" smtClean="0"/>
              <a:t>內容</a:t>
            </a:r>
            <a:endParaRPr lang="en-US" altLang="zh-TW" dirty="0" smtClean="0"/>
          </a:p>
          <a:p>
            <a:r>
              <a:rPr lang="zh-TW" altLang="en-US" dirty="0"/>
              <a:t>特質五：實用的教材</a:t>
            </a:r>
            <a:r>
              <a:rPr lang="zh-TW" altLang="en-US" dirty="0" smtClean="0"/>
              <a:t>設計</a:t>
            </a:r>
            <a:endParaRPr lang="en-US" altLang="zh-TW" dirty="0" smtClean="0"/>
          </a:p>
          <a:p>
            <a:r>
              <a:rPr lang="zh-TW" altLang="en-US" dirty="0">
                <a:solidFill>
                  <a:srgbClr val="FF0000"/>
                </a:solidFill>
              </a:rPr>
              <a:t>特質六：系統性與結構</a:t>
            </a:r>
            <a:r>
              <a:rPr lang="zh-TW" altLang="en-US" dirty="0" smtClean="0">
                <a:solidFill>
                  <a:srgbClr val="FF0000"/>
                </a:solidFill>
              </a:rPr>
              <a:t>性</a:t>
            </a:r>
            <a:endParaRPr lang="en-US" altLang="zh-TW" dirty="0" smtClean="0">
              <a:solidFill>
                <a:srgbClr val="FF0000"/>
              </a:solidFill>
            </a:endParaRPr>
          </a:p>
          <a:p>
            <a:r>
              <a:rPr lang="zh-TW" altLang="en-US" dirty="0"/>
              <a:t>特質七：適合學校的</a:t>
            </a:r>
            <a:r>
              <a:rPr lang="zh-TW" altLang="en-US" dirty="0" smtClean="0"/>
              <a:t>教學</a:t>
            </a:r>
            <a:endParaRPr lang="en-US" altLang="zh-TW" dirty="0" smtClean="0"/>
          </a:p>
          <a:p>
            <a:r>
              <a:rPr lang="zh-TW" altLang="en-US" dirty="0"/>
              <a:t>特質八：完善的教材推廣配套</a:t>
            </a:r>
            <a:r>
              <a:rPr lang="zh-TW" altLang="en-US" dirty="0" smtClean="0"/>
              <a:t>措施</a:t>
            </a:r>
            <a:endParaRPr lang="en-US" altLang="zh-TW" dirty="0" smtClean="0"/>
          </a:p>
          <a:p>
            <a:r>
              <a:rPr lang="zh-TW" altLang="en-US" dirty="0"/>
              <a:t>特質九：正確的內容論述與清楚的教學指引</a:t>
            </a:r>
            <a:endParaRPr lang="en-US" altLang="zh-TW" dirty="0" smtClean="0"/>
          </a:p>
          <a:p>
            <a:endParaRPr lang="zh-TW" altLang="en-US" dirty="0"/>
          </a:p>
        </p:txBody>
      </p:sp>
    </p:spTree>
    <p:extLst>
      <p:ext uri="{BB962C8B-B14F-4D97-AF65-F5344CB8AC3E}">
        <p14:creationId xmlns:p14="http://schemas.microsoft.com/office/powerpoint/2010/main" val="14613200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solidFill>
                  <a:srgbClr val="FF0000"/>
                </a:solidFill>
              </a:rPr>
              <a:t>特質三：本土化為起點，延伸全球化的思考</a:t>
            </a:r>
          </a:p>
        </p:txBody>
      </p:sp>
      <p:sp>
        <p:nvSpPr>
          <p:cNvPr id="3" name="內容版面配置區 2"/>
          <p:cNvSpPr>
            <a:spLocks noGrp="1"/>
          </p:cNvSpPr>
          <p:nvPr>
            <p:ph idx="1"/>
          </p:nvPr>
        </p:nvSpPr>
        <p:spPr/>
        <p:txBody>
          <a:bodyPr>
            <a:normAutofit/>
          </a:bodyPr>
          <a:lstStyle/>
          <a:p>
            <a:r>
              <a:rPr lang="en-US" altLang="zh-TW" dirty="0"/>
              <a:t>3.1	</a:t>
            </a:r>
            <a:r>
              <a:rPr lang="zh-TW" altLang="en-US" dirty="0"/>
              <a:t>教材的設計是以學校當地的環境資源主題為出發點，引導學生探索周遭的環境，這樣的教材設計應將社區資源與學校教學做良好的結合。</a:t>
            </a:r>
          </a:p>
          <a:p>
            <a:r>
              <a:rPr lang="en-US" altLang="zh-TW" dirty="0"/>
              <a:t>3.2	</a:t>
            </a:r>
            <a:r>
              <a:rPr lang="zh-TW" altLang="en-US" dirty="0"/>
              <a:t>教材包含關於台灣本土的族群文化、風俗習慣、生態環境以及環境時事議題的教學設計。</a:t>
            </a:r>
          </a:p>
          <a:p>
            <a:r>
              <a:rPr lang="en-US" altLang="zh-TW" dirty="0"/>
              <a:t>3.3	</a:t>
            </a:r>
            <a:r>
              <a:rPr lang="zh-TW" altLang="en-US" dirty="0"/>
              <a:t>教材能提供關於地球環境整體性視野的學習，藉由共同關心的環境主題，連結本土環境與全球環境的關係，幫助學生學習地球是一個整體的概念。</a:t>
            </a:r>
          </a:p>
          <a:p>
            <a:endParaRPr lang="zh-TW" altLang="en-US" dirty="0"/>
          </a:p>
        </p:txBody>
      </p:sp>
    </p:spTree>
    <p:extLst>
      <p:ext uri="{BB962C8B-B14F-4D97-AF65-F5344CB8AC3E}">
        <p14:creationId xmlns:p14="http://schemas.microsoft.com/office/powerpoint/2010/main" val="1591652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演講大綱</a:t>
            </a:r>
            <a:endParaRPr lang="zh-TW" altLang="en-US" dirty="0"/>
          </a:p>
        </p:txBody>
      </p:sp>
      <p:sp>
        <p:nvSpPr>
          <p:cNvPr id="3" name="內容版面配置區 2"/>
          <p:cNvSpPr>
            <a:spLocks noGrp="1"/>
          </p:cNvSpPr>
          <p:nvPr>
            <p:ph idx="1"/>
          </p:nvPr>
        </p:nvSpPr>
        <p:spPr/>
        <p:txBody>
          <a:bodyPr/>
          <a:lstStyle/>
          <a:p>
            <a:r>
              <a:rPr lang="zh-TW" altLang="en-US" dirty="0"/>
              <a:t>臺灣環境教育</a:t>
            </a:r>
            <a:r>
              <a:rPr lang="zh-TW" altLang="en-US" dirty="0" smtClean="0"/>
              <a:t>現況</a:t>
            </a:r>
            <a:endParaRPr lang="en-US" altLang="zh-TW" dirty="0" smtClean="0"/>
          </a:p>
          <a:p>
            <a:r>
              <a:rPr lang="zh-TW" altLang="en-US" dirty="0"/>
              <a:t>臺灣環境教育認證</a:t>
            </a:r>
            <a:r>
              <a:rPr lang="zh-TW" altLang="en-US" dirty="0" smtClean="0"/>
              <a:t>概述</a:t>
            </a:r>
            <a:endParaRPr lang="en-US" altLang="zh-TW" dirty="0" smtClean="0"/>
          </a:p>
          <a:p>
            <a:r>
              <a:rPr lang="zh-TW" altLang="en-US" dirty="0"/>
              <a:t>北美環境教育學會認證</a:t>
            </a:r>
            <a:r>
              <a:rPr lang="zh-TW" altLang="en-US" dirty="0" smtClean="0"/>
              <a:t>經驗</a:t>
            </a:r>
            <a:endParaRPr lang="en-US" altLang="zh-TW" dirty="0" smtClean="0"/>
          </a:p>
          <a:p>
            <a:r>
              <a:rPr lang="zh-TW" altLang="en-US" dirty="0"/>
              <a:t>供課程認證參考的依準及</a:t>
            </a:r>
            <a:r>
              <a:rPr lang="zh-TW" altLang="en-US" dirty="0" smtClean="0"/>
              <a:t>指標</a:t>
            </a:r>
            <a:endParaRPr lang="en-US" altLang="zh-TW" dirty="0" smtClean="0"/>
          </a:p>
          <a:p>
            <a:r>
              <a:rPr lang="zh-TW" altLang="en-US" dirty="0"/>
              <a:t>北美環境教育學會發展標準的</a:t>
            </a:r>
            <a:r>
              <a:rPr lang="zh-TW" altLang="en-US" dirty="0" smtClean="0"/>
              <a:t>過程</a:t>
            </a:r>
            <a:endParaRPr lang="en-US" altLang="zh-TW" dirty="0" smtClean="0"/>
          </a:p>
          <a:p>
            <a:r>
              <a:rPr lang="zh-TW" altLang="en-US" dirty="0"/>
              <a:t>另一個非正規教育課程發展思維</a:t>
            </a:r>
          </a:p>
        </p:txBody>
      </p:sp>
    </p:spTree>
    <p:extLst>
      <p:ext uri="{BB962C8B-B14F-4D97-AF65-F5344CB8AC3E}">
        <p14:creationId xmlns:p14="http://schemas.microsoft.com/office/powerpoint/2010/main" val="22270942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71600" y="620688"/>
            <a:ext cx="7125113" cy="924475"/>
          </a:xfrm>
        </p:spPr>
        <p:txBody>
          <a:bodyPr/>
          <a:lstStyle/>
          <a:p>
            <a:r>
              <a:rPr lang="zh-TW" altLang="en-US" dirty="0">
                <a:solidFill>
                  <a:srgbClr val="FF0000"/>
                </a:solidFill>
              </a:rPr>
              <a:t>「特質六：系統性與結構性</a:t>
            </a:r>
            <a:r>
              <a:rPr lang="zh-TW" altLang="en-US" dirty="0" smtClean="0">
                <a:solidFill>
                  <a:srgbClr val="FF0000"/>
                </a:solidFill>
              </a:rPr>
              <a:t>」</a:t>
            </a:r>
            <a:r>
              <a:rPr lang="zh-TW" altLang="en-US" dirty="0"/>
              <a:t/>
            </a:r>
            <a:br>
              <a:rPr lang="zh-TW" altLang="en-US" dirty="0"/>
            </a:br>
            <a:endParaRPr lang="zh-TW" altLang="en-US" dirty="0"/>
          </a:p>
        </p:txBody>
      </p:sp>
      <p:sp>
        <p:nvSpPr>
          <p:cNvPr id="3" name="內容版面配置區 2"/>
          <p:cNvSpPr>
            <a:spLocks noGrp="1"/>
          </p:cNvSpPr>
          <p:nvPr>
            <p:ph idx="1"/>
          </p:nvPr>
        </p:nvSpPr>
        <p:spPr>
          <a:xfrm>
            <a:off x="971600" y="1700808"/>
            <a:ext cx="7125112" cy="4051437"/>
          </a:xfrm>
        </p:spPr>
        <p:txBody>
          <a:bodyPr>
            <a:normAutofit lnSpcReduction="10000"/>
          </a:bodyPr>
          <a:lstStyle/>
          <a:p>
            <a:r>
              <a:rPr lang="en-US" altLang="zh-TW" dirty="0" smtClean="0"/>
              <a:t>6.1</a:t>
            </a:r>
            <a:r>
              <a:rPr lang="zh-TW" altLang="en-US" dirty="0"/>
              <a:t>教材有具體的環境教育主張，教材內容與整體架構也能反應此</a:t>
            </a:r>
            <a:r>
              <a:rPr lang="zh-TW" altLang="en-US" dirty="0" smtClean="0"/>
              <a:t>主張。</a:t>
            </a:r>
            <a:endParaRPr lang="zh-TW" altLang="en-US" dirty="0"/>
          </a:p>
          <a:p>
            <a:r>
              <a:rPr lang="en-US" altLang="zh-TW" dirty="0" smtClean="0"/>
              <a:t>6.2</a:t>
            </a:r>
            <a:r>
              <a:rPr lang="zh-TW" altLang="en-US" dirty="0" smtClean="0"/>
              <a:t>以</a:t>
            </a:r>
            <a:r>
              <a:rPr lang="zh-TW" altLang="en-US" dirty="0"/>
              <a:t>主題統整方式彙整，主題之間的相互關係則形成教材的中心架構。</a:t>
            </a:r>
          </a:p>
          <a:p>
            <a:r>
              <a:rPr lang="en-US" altLang="zh-TW" dirty="0"/>
              <a:t>6.3</a:t>
            </a:r>
            <a:r>
              <a:rPr lang="zh-TW" altLang="en-US" dirty="0"/>
              <a:t>有系統的呈現各個年段學生所需學習的環境教育課程，形成有學習層次的環境教育教材。</a:t>
            </a:r>
          </a:p>
          <a:p>
            <a:r>
              <a:rPr lang="en-US" altLang="zh-TW" dirty="0"/>
              <a:t>6.4</a:t>
            </a:r>
            <a:r>
              <a:rPr lang="zh-TW" altLang="en-US" dirty="0"/>
              <a:t>教材設計有結構性，能按部就班的引導學生進行完整而深入的環境教育學習。</a:t>
            </a:r>
          </a:p>
          <a:p>
            <a:r>
              <a:rPr lang="en-US" altLang="zh-TW" dirty="0"/>
              <a:t>6.5</a:t>
            </a:r>
            <a:r>
              <a:rPr lang="zh-TW" altLang="en-US" dirty="0"/>
              <a:t>教材具備有清楚的分類索引，方便教師快速檢索到自己需要的教學</a:t>
            </a:r>
            <a:r>
              <a:rPr lang="zh-TW" altLang="en-US" dirty="0" smtClean="0"/>
              <a:t>單元。</a:t>
            </a:r>
            <a:endParaRPr lang="zh-TW" altLang="en-US" dirty="0"/>
          </a:p>
          <a:p>
            <a:r>
              <a:rPr lang="en-US" altLang="zh-TW" dirty="0"/>
              <a:t>6.6</a:t>
            </a:r>
            <a:r>
              <a:rPr lang="zh-TW" altLang="en-US" dirty="0"/>
              <a:t>對於整體教材的架構，能提供邏輯上的說明，讓使用者易於了解各主題及教學單元之間的相關性與延續性。</a:t>
            </a:r>
          </a:p>
          <a:p>
            <a:endParaRPr lang="zh-TW" altLang="en-US" dirty="0"/>
          </a:p>
        </p:txBody>
      </p:sp>
    </p:spTree>
    <p:extLst>
      <p:ext uri="{BB962C8B-B14F-4D97-AF65-F5344CB8AC3E}">
        <p14:creationId xmlns:p14="http://schemas.microsoft.com/office/powerpoint/2010/main" val="2044385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六、另一個非正規教育課程發展思維</a:t>
            </a:r>
          </a:p>
        </p:txBody>
      </p:sp>
      <p:sp>
        <p:nvSpPr>
          <p:cNvPr id="3" name="內容版面配置區 2"/>
          <p:cNvSpPr>
            <a:spLocks noGrp="1"/>
          </p:cNvSpPr>
          <p:nvPr>
            <p:ph idx="1"/>
          </p:nvPr>
        </p:nvSpPr>
        <p:spPr/>
        <p:txBody>
          <a:bodyPr/>
          <a:lstStyle/>
          <a:p>
            <a:r>
              <a:rPr lang="zh-TW" altLang="en-US" dirty="0"/>
              <a:t>特色一：需求評估</a:t>
            </a:r>
          </a:p>
          <a:p>
            <a:pPr lvl="1"/>
            <a:r>
              <a:rPr lang="en-US" altLang="zh-TW" dirty="0"/>
              <a:t>1.	</a:t>
            </a:r>
            <a:r>
              <a:rPr lang="zh-TW" altLang="en-US" dirty="0"/>
              <a:t>環境議題或情境</a:t>
            </a:r>
          </a:p>
          <a:p>
            <a:pPr lvl="1"/>
            <a:r>
              <a:rPr lang="en-US" altLang="zh-TW" dirty="0"/>
              <a:t>2.	</a:t>
            </a:r>
            <a:r>
              <a:rPr lang="zh-TW" altLang="en-US" dirty="0"/>
              <a:t>既有方案（</a:t>
            </a:r>
            <a:r>
              <a:rPr lang="en-US" altLang="zh-TW" dirty="0"/>
              <a:t>program</a:t>
            </a:r>
            <a:r>
              <a:rPr lang="zh-TW" altLang="en-US" dirty="0"/>
              <a:t>）或教材的調查</a:t>
            </a:r>
          </a:p>
          <a:p>
            <a:pPr lvl="1"/>
            <a:r>
              <a:rPr lang="en-US" altLang="zh-TW" dirty="0"/>
              <a:t>3.	</a:t>
            </a:r>
            <a:r>
              <a:rPr lang="zh-TW" altLang="en-US" dirty="0"/>
              <a:t>學習者的需求</a:t>
            </a:r>
          </a:p>
          <a:p>
            <a:r>
              <a:rPr lang="zh-TW" altLang="en-US" dirty="0"/>
              <a:t>特色二：統整需求和能力</a:t>
            </a:r>
          </a:p>
          <a:p>
            <a:pPr lvl="1"/>
            <a:r>
              <a:rPr lang="en-US" altLang="zh-TW" dirty="0"/>
              <a:t>1.	</a:t>
            </a:r>
            <a:r>
              <a:rPr lang="zh-TW" altLang="en-US" dirty="0"/>
              <a:t>配合組織的優先次序</a:t>
            </a:r>
          </a:p>
          <a:p>
            <a:pPr lvl="1"/>
            <a:r>
              <a:rPr lang="en-US" altLang="zh-TW" dirty="0"/>
              <a:t>2.	</a:t>
            </a:r>
            <a:r>
              <a:rPr lang="zh-TW" altLang="en-US" dirty="0"/>
              <a:t>統整對課程的需求</a:t>
            </a:r>
          </a:p>
          <a:p>
            <a:pPr lvl="1"/>
            <a:r>
              <a:rPr lang="en-US" altLang="zh-TW" dirty="0"/>
              <a:t>3.	</a:t>
            </a:r>
            <a:r>
              <a:rPr lang="zh-TW" altLang="en-US" dirty="0"/>
              <a:t>統整調查所得的既有的資源</a:t>
            </a:r>
          </a:p>
          <a:p>
            <a:endParaRPr lang="zh-TW" altLang="en-US" dirty="0"/>
          </a:p>
        </p:txBody>
      </p:sp>
    </p:spTree>
    <p:extLst>
      <p:ext uri="{BB962C8B-B14F-4D97-AF65-F5344CB8AC3E}">
        <p14:creationId xmlns:p14="http://schemas.microsoft.com/office/powerpoint/2010/main" val="1033115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lnSpcReduction="10000"/>
          </a:bodyPr>
          <a:lstStyle/>
          <a:p>
            <a:r>
              <a:rPr lang="zh-TW" altLang="en-US" dirty="0"/>
              <a:t>特色三：方案的範疇和結構</a:t>
            </a:r>
          </a:p>
          <a:p>
            <a:pPr lvl="1"/>
            <a:r>
              <a:rPr lang="en-US" altLang="zh-TW" dirty="0"/>
              <a:t>1.	</a:t>
            </a:r>
            <a:r>
              <a:rPr lang="zh-TW" altLang="en-US" dirty="0"/>
              <a:t>方案的目標及目的</a:t>
            </a:r>
          </a:p>
          <a:p>
            <a:pPr lvl="1"/>
            <a:r>
              <a:rPr lang="en-US" altLang="zh-TW" dirty="0"/>
              <a:t>2.	</a:t>
            </a:r>
            <a:r>
              <a:rPr lang="zh-TW" altLang="en-US" dirty="0"/>
              <a:t>切合環境教育的目標及目的</a:t>
            </a:r>
          </a:p>
          <a:p>
            <a:pPr lvl="1"/>
            <a:r>
              <a:rPr lang="en-US" altLang="zh-TW" dirty="0"/>
              <a:t>3.	</a:t>
            </a:r>
            <a:r>
              <a:rPr lang="zh-TW" altLang="en-US" dirty="0"/>
              <a:t>方案的形式（</a:t>
            </a:r>
            <a:r>
              <a:rPr lang="en-US" altLang="zh-TW" dirty="0"/>
              <a:t>format</a:t>
            </a:r>
            <a:r>
              <a:rPr lang="zh-TW" altLang="en-US" dirty="0"/>
              <a:t>）及傳授（</a:t>
            </a:r>
            <a:r>
              <a:rPr lang="en-US" altLang="zh-TW" dirty="0"/>
              <a:t>delivery</a:t>
            </a:r>
            <a:r>
              <a:rPr lang="zh-TW" altLang="en-US" dirty="0"/>
              <a:t>）</a:t>
            </a:r>
          </a:p>
          <a:p>
            <a:pPr lvl="1"/>
            <a:r>
              <a:rPr lang="en-US" altLang="zh-TW" dirty="0"/>
              <a:t>4.	</a:t>
            </a:r>
            <a:r>
              <a:rPr lang="zh-TW" altLang="en-US" dirty="0"/>
              <a:t>伙伴關係及合作</a:t>
            </a:r>
          </a:p>
          <a:p>
            <a:r>
              <a:rPr lang="zh-TW" altLang="en-US" dirty="0"/>
              <a:t>特色四：方案傳授所需的資源（</a:t>
            </a:r>
            <a:r>
              <a:rPr lang="en-US" altLang="zh-TW" dirty="0"/>
              <a:t>program delivery resources</a:t>
            </a:r>
            <a:r>
              <a:rPr lang="zh-TW" altLang="en-US" dirty="0"/>
              <a:t>）</a:t>
            </a:r>
          </a:p>
          <a:p>
            <a:pPr lvl="1"/>
            <a:r>
              <a:rPr lang="en-US" altLang="zh-TW" dirty="0"/>
              <a:t>1.	</a:t>
            </a:r>
            <a:r>
              <a:rPr lang="zh-TW" altLang="en-US" dirty="0"/>
              <a:t>評估資源的需求</a:t>
            </a:r>
          </a:p>
          <a:p>
            <a:pPr lvl="1"/>
            <a:r>
              <a:rPr lang="en-US" altLang="zh-TW" dirty="0"/>
              <a:t>2.	</a:t>
            </a:r>
            <a:r>
              <a:rPr lang="zh-TW" altLang="en-US" dirty="0"/>
              <a:t>教師（教學成員）的品質</a:t>
            </a:r>
          </a:p>
          <a:p>
            <a:pPr lvl="1"/>
            <a:r>
              <a:rPr lang="en-US" altLang="zh-TW" dirty="0"/>
              <a:t>3.	</a:t>
            </a:r>
            <a:r>
              <a:rPr lang="zh-TW" altLang="en-US" dirty="0"/>
              <a:t>設備的維護	</a:t>
            </a:r>
          </a:p>
          <a:p>
            <a:pPr lvl="1"/>
            <a:r>
              <a:rPr lang="en-US" altLang="zh-TW" dirty="0"/>
              <a:t>4.	</a:t>
            </a:r>
            <a:r>
              <a:rPr lang="zh-TW" altLang="en-US" dirty="0"/>
              <a:t>提供支持的教材</a:t>
            </a:r>
          </a:p>
          <a:p>
            <a:pPr lvl="1"/>
            <a:r>
              <a:rPr lang="en-US" altLang="zh-TW" dirty="0"/>
              <a:t>5.	</a:t>
            </a:r>
            <a:r>
              <a:rPr lang="zh-TW" altLang="en-US" dirty="0"/>
              <a:t>突發情況的規劃</a:t>
            </a:r>
          </a:p>
          <a:p>
            <a:endParaRPr lang="zh-TW" altLang="en-US" dirty="0"/>
          </a:p>
        </p:txBody>
      </p:sp>
    </p:spTree>
    <p:extLst>
      <p:ext uri="{BB962C8B-B14F-4D97-AF65-F5344CB8AC3E}">
        <p14:creationId xmlns:p14="http://schemas.microsoft.com/office/powerpoint/2010/main" val="423408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a:t>特色五：方案的品質和適切性</a:t>
            </a:r>
          </a:p>
          <a:p>
            <a:pPr lvl="1"/>
            <a:r>
              <a:rPr lang="en-US" altLang="zh-TW" dirty="0"/>
              <a:t>1.	</a:t>
            </a:r>
            <a:r>
              <a:rPr lang="zh-TW" altLang="en-US" dirty="0"/>
              <a:t>方案教材及技術的品質</a:t>
            </a:r>
          </a:p>
          <a:p>
            <a:pPr lvl="1"/>
            <a:r>
              <a:rPr lang="en-US" altLang="zh-TW" dirty="0"/>
              <a:t>2.	</a:t>
            </a:r>
            <a:r>
              <a:rPr lang="zh-TW" altLang="en-US" dirty="0"/>
              <a:t>現場測試</a:t>
            </a:r>
          </a:p>
          <a:p>
            <a:pPr lvl="1"/>
            <a:r>
              <a:rPr lang="en-US" altLang="zh-TW" dirty="0"/>
              <a:t>3.	</a:t>
            </a:r>
            <a:r>
              <a:rPr lang="zh-TW" altLang="en-US" dirty="0"/>
              <a:t>提倡、行銷和</a:t>
            </a:r>
            <a:r>
              <a:rPr lang="zh-TW" altLang="en-US" dirty="0" smtClean="0"/>
              <a:t>分送</a:t>
            </a:r>
            <a:endParaRPr lang="zh-TW" altLang="en-US" dirty="0"/>
          </a:p>
          <a:p>
            <a:pPr lvl="1"/>
            <a:r>
              <a:rPr lang="en-US" altLang="zh-TW" dirty="0"/>
              <a:t>4.	</a:t>
            </a:r>
            <a:r>
              <a:rPr lang="zh-TW" altLang="en-US" dirty="0"/>
              <a:t>永續</a:t>
            </a:r>
          </a:p>
          <a:p>
            <a:r>
              <a:rPr lang="zh-TW" altLang="en-US" dirty="0"/>
              <a:t>特色六：評量</a:t>
            </a:r>
          </a:p>
          <a:p>
            <a:pPr lvl="1"/>
            <a:r>
              <a:rPr lang="en-US" altLang="zh-TW" dirty="0"/>
              <a:t>1.	</a:t>
            </a:r>
            <a:r>
              <a:rPr lang="zh-TW" altLang="en-US" dirty="0"/>
              <a:t>決定評量的策略</a:t>
            </a:r>
          </a:p>
          <a:p>
            <a:pPr lvl="1"/>
            <a:r>
              <a:rPr lang="en-US" altLang="zh-TW" dirty="0"/>
              <a:t>2.	</a:t>
            </a:r>
            <a:r>
              <a:rPr lang="zh-TW" altLang="en-US" dirty="0"/>
              <a:t>有效頻量的技術和準則</a:t>
            </a:r>
          </a:p>
          <a:p>
            <a:pPr lvl="1"/>
            <a:r>
              <a:rPr lang="en-US" altLang="zh-TW" dirty="0"/>
              <a:t>3.	</a:t>
            </a:r>
            <a:r>
              <a:rPr lang="zh-TW" altLang="en-US" dirty="0"/>
              <a:t>使用評量結果</a:t>
            </a:r>
          </a:p>
          <a:p>
            <a:endParaRPr lang="zh-TW" altLang="en-US" dirty="0"/>
          </a:p>
        </p:txBody>
      </p:sp>
    </p:spTree>
    <p:extLst>
      <p:ext uri="{BB962C8B-B14F-4D97-AF65-F5344CB8AC3E}">
        <p14:creationId xmlns:p14="http://schemas.microsoft.com/office/powerpoint/2010/main" val="1263312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七、建議</a:t>
            </a:r>
            <a:endParaRPr lang="zh-TW" altLang="en-US" dirty="0"/>
          </a:p>
        </p:txBody>
      </p:sp>
      <p:sp>
        <p:nvSpPr>
          <p:cNvPr id="3" name="內容版面配置區 2"/>
          <p:cNvSpPr>
            <a:spLocks noGrp="1"/>
          </p:cNvSpPr>
          <p:nvPr>
            <p:ph idx="1"/>
          </p:nvPr>
        </p:nvSpPr>
        <p:spPr/>
        <p:txBody>
          <a:bodyPr/>
          <a:lstStyle/>
          <a:p>
            <a:r>
              <a:rPr lang="zh-TW" altLang="en-US" dirty="0" smtClean="0"/>
              <a:t>考量課程因對象、因地制宜的原則</a:t>
            </a:r>
            <a:endParaRPr lang="en-US" altLang="zh-TW" dirty="0" smtClean="0"/>
          </a:p>
          <a:p>
            <a:r>
              <a:rPr lang="zh-TW" altLang="en-US" dirty="0" smtClean="0"/>
              <a:t>成</a:t>
            </a:r>
            <a:r>
              <a:rPr lang="zh-TW" altLang="en-US" dirty="0"/>
              <a:t>教中心在</a:t>
            </a:r>
            <a:r>
              <a:rPr lang="zh-TW" altLang="en-US" dirty="0" smtClean="0"/>
              <a:t>做非正規教育課程</a:t>
            </a:r>
            <a:r>
              <a:rPr lang="zh-TW" altLang="en-US" dirty="0"/>
              <a:t>認證時，要求申請者</a:t>
            </a:r>
            <a:r>
              <a:rPr lang="zh-TW" altLang="en-US" dirty="0" smtClean="0"/>
              <a:t>呈現</a:t>
            </a:r>
            <a:endParaRPr lang="en-US" altLang="zh-TW" dirty="0" smtClean="0"/>
          </a:p>
          <a:p>
            <a:pPr lvl="1"/>
            <a:r>
              <a:rPr lang="zh-TW" altLang="en-US" dirty="0"/>
              <a:t>課程的</a:t>
            </a:r>
            <a:r>
              <a:rPr lang="zh-TW" altLang="en-US" dirty="0" smtClean="0"/>
              <a:t>理念</a:t>
            </a:r>
            <a:endParaRPr lang="en-US" altLang="zh-TW" dirty="0" smtClean="0"/>
          </a:p>
          <a:p>
            <a:pPr lvl="1"/>
            <a:r>
              <a:rPr lang="zh-TW" altLang="en-US" dirty="0"/>
              <a:t>課程</a:t>
            </a:r>
            <a:r>
              <a:rPr lang="zh-TW" altLang="en-US" dirty="0" smtClean="0"/>
              <a:t>發展歷程、</a:t>
            </a:r>
            <a:r>
              <a:rPr lang="zh-TW" altLang="en-US" dirty="0"/>
              <a:t>操作方式、考量因素</a:t>
            </a:r>
            <a:r>
              <a:rPr lang="zh-TW" altLang="en-US" dirty="0" smtClean="0"/>
              <a:t>，</a:t>
            </a:r>
            <a:endParaRPr lang="en-US" altLang="zh-TW" dirty="0" smtClean="0"/>
          </a:p>
          <a:p>
            <a:pPr lvl="1"/>
            <a:r>
              <a:rPr lang="zh-TW" altLang="en-US" dirty="0" smtClean="0"/>
              <a:t>判斷</a:t>
            </a:r>
            <a:r>
              <a:rPr lang="zh-TW" altLang="en-US" dirty="0"/>
              <a:t>課程的品質及適切性</a:t>
            </a:r>
          </a:p>
        </p:txBody>
      </p:sp>
    </p:spTree>
    <p:extLst>
      <p:ext uri="{BB962C8B-B14F-4D97-AF65-F5344CB8AC3E}">
        <p14:creationId xmlns:p14="http://schemas.microsoft.com/office/powerpoint/2010/main" val="37280142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zh-TW" altLang="en-US" dirty="0" smtClean="0"/>
              <a:t>謝謝聆聽、請指教！</a:t>
            </a:r>
            <a:endParaRPr lang="zh-TW" altLang="en-US" dirty="0"/>
          </a:p>
        </p:txBody>
      </p:sp>
      <p:sp>
        <p:nvSpPr>
          <p:cNvPr id="5" name="副標題 4"/>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439617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一、臺灣環境教育現況</a:t>
            </a:r>
          </a:p>
        </p:txBody>
      </p:sp>
      <p:sp>
        <p:nvSpPr>
          <p:cNvPr id="3" name="內容版面配置區 2"/>
          <p:cNvSpPr>
            <a:spLocks noGrp="1"/>
          </p:cNvSpPr>
          <p:nvPr>
            <p:ph idx="1"/>
          </p:nvPr>
        </p:nvSpPr>
        <p:spPr/>
        <p:txBody>
          <a:bodyPr>
            <a:normAutofit/>
          </a:bodyPr>
          <a:lstStyle/>
          <a:p>
            <a:pPr marL="0" indent="0">
              <a:buNone/>
            </a:pPr>
            <a:endParaRPr lang="zh-TW" altLang="en-US" dirty="0" smtClean="0"/>
          </a:p>
          <a:p>
            <a:r>
              <a:rPr lang="zh-TW" altLang="en-US" dirty="0"/>
              <a:t>環境教育的議題眾多並且與時</a:t>
            </a:r>
            <a:r>
              <a:rPr lang="zh-TW" altLang="en-US" dirty="0" smtClean="0"/>
              <a:t>漸進</a:t>
            </a:r>
          </a:p>
          <a:p>
            <a:r>
              <a:rPr lang="zh-TW" altLang="en-US" dirty="0"/>
              <a:t>環境教育運用多元的管道，包括：正規教育、非正規教育、非正式教育</a:t>
            </a:r>
            <a:r>
              <a:rPr lang="zh-TW" altLang="en-US" dirty="0" smtClean="0"/>
              <a:t>。</a:t>
            </a:r>
            <a:endParaRPr lang="en-US" altLang="zh-TW" dirty="0" smtClean="0"/>
          </a:p>
          <a:p>
            <a:r>
              <a:rPr lang="zh-TW" altLang="en-US" dirty="0"/>
              <a:t>環境教育者、課程</a:t>
            </a:r>
            <a:r>
              <a:rPr lang="zh-TW" altLang="en-US" dirty="0" smtClean="0"/>
              <a:t>內容多樣，但有</a:t>
            </a:r>
            <a:r>
              <a:rPr lang="zh-TW" altLang="en-US" dirty="0"/>
              <a:t>品質參差不齊的</a:t>
            </a:r>
            <a:r>
              <a:rPr lang="zh-TW" altLang="en-US" dirty="0" smtClean="0"/>
              <a:t>情形</a:t>
            </a:r>
            <a:r>
              <a:rPr lang="zh-TW" altLang="en-US" dirty="0"/>
              <a:t>。</a:t>
            </a:r>
            <a:endParaRPr lang="en-US" altLang="zh-TW" dirty="0" smtClean="0"/>
          </a:p>
          <a:p>
            <a:r>
              <a:rPr lang="zh-TW" altLang="en-US" dirty="0"/>
              <a:t>環境教育</a:t>
            </a:r>
            <a:r>
              <a:rPr lang="zh-TW" altLang="en-US" dirty="0" smtClean="0"/>
              <a:t>法</a:t>
            </a:r>
            <a:r>
              <a:rPr lang="zh-TW" altLang="en-US" dirty="0"/>
              <a:t>中</a:t>
            </a:r>
            <a:r>
              <a:rPr lang="zh-TW" altLang="en-US" dirty="0" smtClean="0"/>
              <a:t>，含有</a:t>
            </a:r>
            <a:r>
              <a:rPr lang="zh-TW" altLang="en-US" dirty="0"/>
              <a:t>認證</a:t>
            </a:r>
            <a:r>
              <a:rPr lang="zh-TW" altLang="en-US" dirty="0" smtClean="0"/>
              <a:t>制度。</a:t>
            </a:r>
          </a:p>
          <a:p>
            <a:endParaRPr lang="zh-TW" altLang="en-US" dirty="0"/>
          </a:p>
        </p:txBody>
      </p:sp>
    </p:spTree>
    <p:extLst>
      <p:ext uri="{BB962C8B-B14F-4D97-AF65-F5344CB8AC3E}">
        <p14:creationId xmlns:p14="http://schemas.microsoft.com/office/powerpoint/2010/main" val="1290905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二、臺灣環境教育認證概述</a:t>
            </a:r>
          </a:p>
        </p:txBody>
      </p:sp>
      <p:sp>
        <p:nvSpPr>
          <p:cNvPr id="3" name="內容版面配置區 2"/>
          <p:cNvSpPr>
            <a:spLocks noGrp="1"/>
          </p:cNvSpPr>
          <p:nvPr>
            <p:ph idx="1"/>
          </p:nvPr>
        </p:nvSpPr>
        <p:spPr/>
        <p:txBody>
          <a:bodyPr>
            <a:normAutofit/>
          </a:bodyPr>
          <a:lstStyle/>
          <a:p>
            <a:endParaRPr lang="zh-TW" altLang="en-US" dirty="0" smtClean="0"/>
          </a:p>
          <a:p>
            <a:r>
              <a:rPr lang="zh-TW" altLang="en-US" dirty="0" smtClean="0"/>
              <a:t>目的：確保</a:t>
            </a:r>
            <a:r>
              <a:rPr lang="zh-TW" altLang="en-US" dirty="0"/>
              <a:t>環境教育執行</a:t>
            </a:r>
            <a:r>
              <a:rPr lang="zh-TW" altLang="en-US" dirty="0" smtClean="0"/>
              <a:t>品質</a:t>
            </a:r>
          </a:p>
          <a:p>
            <a:r>
              <a:rPr lang="zh-TW" altLang="en-US" dirty="0"/>
              <a:t>環境教育人員、機構及設施場所三項</a:t>
            </a:r>
            <a:r>
              <a:rPr lang="zh-TW" altLang="en-US" dirty="0" smtClean="0"/>
              <a:t>認證</a:t>
            </a:r>
          </a:p>
          <a:p>
            <a:endParaRPr lang="zh-TW" altLang="en-US" dirty="0" smtClean="0"/>
          </a:p>
          <a:p>
            <a:endParaRPr lang="zh-TW" altLang="en-US" dirty="0" smtClean="0"/>
          </a:p>
          <a:p>
            <a:endParaRPr lang="zh-TW" altLang="en-US" dirty="0"/>
          </a:p>
        </p:txBody>
      </p:sp>
    </p:spTree>
    <p:extLst>
      <p:ext uri="{BB962C8B-B14F-4D97-AF65-F5344CB8AC3E}">
        <p14:creationId xmlns:p14="http://schemas.microsoft.com/office/powerpoint/2010/main" val="1656617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4294967295"/>
          </p:nvPr>
        </p:nvGraphicFramePr>
        <p:xfrm>
          <a:off x="690563" y="135729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向右箭號 5"/>
          <p:cNvSpPr/>
          <p:nvPr/>
        </p:nvSpPr>
        <p:spPr>
          <a:xfrm>
            <a:off x="4270375" y="2286000"/>
            <a:ext cx="1944688" cy="2665413"/>
          </a:xfrm>
          <a:prstGeom prst="rightArrow">
            <a:avLst/>
          </a:prstGeom>
          <a:solidFill>
            <a:schemeClr val="bg1">
              <a:lumMod val="75000"/>
              <a:alpha val="56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sz="2400" dirty="0">
                <a:solidFill>
                  <a:schemeClr val="tx1">
                    <a:lumMod val="50000"/>
                    <a:lumOff val="50000"/>
                  </a:schemeClr>
                </a:solidFill>
              </a:rPr>
              <a:t>認證審</a:t>
            </a:r>
            <a:r>
              <a:rPr kumimoji="0" lang="en-US" altLang="zh-TW" sz="2400" dirty="0">
                <a:solidFill>
                  <a:schemeClr val="tx1">
                    <a:lumMod val="50000"/>
                    <a:lumOff val="50000"/>
                  </a:schemeClr>
                </a:solidFill>
              </a:rPr>
              <a:t/>
            </a:r>
            <a:br>
              <a:rPr kumimoji="0" lang="en-US" altLang="zh-TW" sz="2400" dirty="0">
                <a:solidFill>
                  <a:schemeClr val="tx1">
                    <a:lumMod val="50000"/>
                    <a:lumOff val="50000"/>
                  </a:schemeClr>
                </a:solidFill>
              </a:rPr>
            </a:br>
            <a:r>
              <a:rPr kumimoji="0" lang="zh-TW" altLang="en-US" sz="2400" dirty="0">
                <a:solidFill>
                  <a:schemeClr val="tx1">
                    <a:lumMod val="50000"/>
                    <a:lumOff val="50000"/>
                  </a:schemeClr>
                </a:solidFill>
              </a:rPr>
              <a:t>議小組</a:t>
            </a:r>
          </a:p>
        </p:txBody>
      </p:sp>
      <p:sp>
        <p:nvSpPr>
          <p:cNvPr id="5" name="橢圓 4"/>
          <p:cNvSpPr/>
          <p:nvPr/>
        </p:nvSpPr>
        <p:spPr>
          <a:xfrm>
            <a:off x="6215063" y="2214563"/>
            <a:ext cx="2881312" cy="2881312"/>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Aft>
                <a:spcPts val="0"/>
              </a:spcAft>
              <a:defRPr/>
            </a:pPr>
            <a:r>
              <a:rPr kumimoji="0" lang="zh-TW" altLang="en-US" sz="2800" dirty="0">
                <a:solidFill>
                  <a:schemeClr val="tx1"/>
                </a:solidFill>
                <a:latin typeface="+mn-ea"/>
              </a:rPr>
              <a:t>環境教</a:t>
            </a:r>
            <a:r>
              <a:rPr kumimoji="0" lang="en-US" altLang="zh-TW" sz="2800" dirty="0">
                <a:solidFill>
                  <a:schemeClr val="tx1"/>
                </a:solidFill>
                <a:latin typeface="+mn-ea"/>
              </a:rPr>
              <a:t/>
            </a:r>
            <a:br>
              <a:rPr kumimoji="0" lang="en-US" altLang="zh-TW" sz="2800" dirty="0">
                <a:solidFill>
                  <a:schemeClr val="tx1"/>
                </a:solidFill>
                <a:latin typeface="+mn-ea"/>
              </a:rPr>
            </a:br>
            <a:r>
              <a:rPr kumimoji="0" lang="zh-TW" altLang="en-US" sz="2800" dirty="0">
                <a:solidFill>
                  <a:schemeClr val="tx1"/>
                </a:solidFill>
                <a:latin typeface="+mn-ea"/>
              </a:rPr>
              <a:t>育人員</a:t>
            </a:r>
          </a:p>
        </p:txBody>
      </p:sp>
      <p:sp>
        <p:nvSpPr>
          <p:cNvPr id="5126" name="Oval 6"/>
          <p:cNvSpPr>
            <a:spLocks noChangeArrowheads="1"/>
          </p:cNvSpPr>
          <p:nvPr/>
        </p:nvSpPr>
        <p:spPr bwMode="auto">
          <a:xfrm>
            <a:off x="611560" y="5143887"/>
            <a:ext cx="1888753" cy="908864"/>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fontAlgn="base">
              <a:spcBef>
                <a:spcPct val="0"/>
              </a:spcBef>
              <a:spcAft>
                <a:spcPct val="0"/>
              </a:spcAft>
              <a:defRPr kumimoji="1">
                <a:solidFill>
                  <a:schemeClr val="tx1"/>
                </a:solidFill>
                <a:latin typeface="Arial" charset="0"/>
                <a:ea typeface="新細明體" pitchFamily="18" charset="-120"/>
              </a:defRPr>
            </a:lvl6pPr>
            <a:lvl7pPr marL="2971800" indent="-228600" fontAlgn="base">
              <a:spcBef>
                <a:spcPct val="0"/>
              </a:spcBef>
              <a:spcAft>
                <a:spcPct val="0"/>
              </a:spcAft>
              <a:defRPr kumimoji="1">
                <a:solidFill>
                  <a:schemeClr val="tx1"/>
                </a:solidFill>
                <a:latin typeface="Arial" charset="0"/>
                <a:ea typeface="新細明體" pitchFamily="18" charset="-120"/>
              </a:defRPr>
            </a:lvl7pPr>
            <a:lvl8pPr marL="3429000" indent="-228600" fontAlgn="base">
              <a:spcBef>
                <a:spcPct val="0"/>
              </a:spcBef>
              <a:spcAft>
                <a:spcPct val="0"/>
              </a:spcAft>
              <a:defRPr kumimoji="1">
                <a:solidFill>
                  <a:schemeClr val="tx1"/>
                </a:solidFill>
                <a:latin typeface="Arial" charset="0"/>
                <a:ea typeface="新細明體" pitchFamily="18" charset="-120"/>
              </a:defRPr>
            </a:lvl8pPr>
            <a:lvl9pPr marL="3886200" indent="-228600" fontAlgn="base">
              <a:spcBef>
                <a:spcPct val="0"/>
              </a:spcBef>
              <a:spcAft>
                <a:spcPct val="0"/>
              </a:spcAft>
              <a:defRPr kumimoji="1">
                <a:solidFill>
                  <a:schemeClr val="tx1"/>
                </a:solidFill>
                <a:latin typeface="Arial" charset="0"/>
                <a:ea typeface="新細明體" pitchFamily="18" charset="-120"/>
              </a:defRPr>
            </a:lvl9pPr>
          </a:lstStyle>
          <a:p>
            <a:pPr algn="ctr"/>
            <a:r>
              <a:rPr kumimoji="0" lang="zh-TW" altLang="en-US" b="1" dirty="0">
                <a:latin typeface="Lucida Sans Unicode" pitchFamily="34" charset="0"/>
                <a:ea typeface="微軟正黑體" pitchFamily="34" charset="-120"/>
              </a:rPr>
              <a:t>環</a:t>
            </a:r>
            <a:r>
              <a:rPr kumimoji="0" lang="zh-TW" altLang="en-US" b="1" dirty="0" smtClean="0">
                <a:latin typeface="Lucida Sans Unicode" pitchFamily="34" charset="0"/>
                <a:ea typeface="微軟正黑體" pitchFamily="34" charset="-120"/>
              </a:rPr>
              <a:t>教機構</a:t>
            </a:r>
            <a:r>
              <a:rPr kumimoji="0" lang="en-US" altLang="zh-TW" b="1" dirty="0" smtClean="0">
                <a:latin typeface="Lucida Sans Unicode" pitchFamily="34" charset="0"/>
                <a:ea typeface="微軟正黑體" pitchFamily="34" charset="-120"/>
              </a:rPr>
              <a:t>:</a:t>
            </a:r>
          </a:p>
          <a:p>
            <a:pPr algn="ctr"/>
            <a:r>
              <a:rPr kumimoji="0" lang="en-US" altLang="zh-TW" b="1" dirty="0" smtClean="0">
                <a:latin typeface="Lucida Sans Unicode" pitchFamily="34" charset="0"/>
                <a:ea typeface="微軟正黑體" pitchFamily="34" charset="-120"/>
              </a:rPr>
              <a:t>120hrs</a:t>
            </a:r>
            <a:endParaRPr kumimoji="0" lang="zh-TW" altLang="en-US" b="1" dirty="0">
              <a:latin typeface="Lucida Sans Unicode" pitchFamily="34" charset="0"/>
              <a:ea typeface="微軟正黑體" pitchFamily="34" charset="-120"/>
            </a:endParaRPr>
          </a:p>
        </p:txBody>
      </p:sp>
      <p:sp>
        <p:nvSpPr>
          <p:cNvPr id="5127" name="Oval 7"/>
          <p:cNvSpPr>
            <a:spLocks noChangeArrowheads="1"/>
          </p:cNvSpPr>
          <p:nvPr/>
        </p:nvSpPr>
        <p:spPr bwMode="auto">
          <a:xfrm>
            <a:off x="1012825" y="4286250"/>
            <a:ext cx="1487488" cy="909638"/>
          </a:xfrm>
          <a:prstGeom prst="ellipse">
            <a:avLst/>
          </a:prstGeom>
          <a:noFill/>
          <a:ln w="19050" cmpd="dbl"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fontAlgn="base">
              <a:spcBef>
                <a:spcPct val="0"/>
              </a:spcBef>
              <a:spcAft>
                <a:spcPct val="0"/>
              </a:spcAft>
              <a:defRPr kumimoji="1">
                <a:solidFill>
                  <a:schemeClr val="tx1"/>
                </a:solidFill>
                <a:latin typeface="Arial" charset="0"/>
                <a:ea typeface="新細明體" pitchFamily="18" charset="-120"/>
              </a:defRPr>
            </a:lvl6pPr>
            <a:lvl7pPr marL="2971800" indent="-228600" fontAlgn="base">
              <a:spcBef>
                <a:spcPct val="0"/>
              </a:spcBef>
              <a:spcAft>
                <a:spcPct val="0"/>
              </a:spcAft>
              <a:defRPr kumimoji="1">
                <a:solidFill>
                  <a:schemeClr val="tx1"/>
                </a:solidFill>
                <a:latin typeface="Arial" charset="0"/>
                <a:ea typeface="新細明體" pitchFamily="18" charset="-120"/>
              </a:defRPr>
            </a:lvl7pPr>
            <a:lvl8pPr marL="3429000" indent="-228600" fontAlgn="base">
              <a:spcBef>
                <a:spcPct val="0"/>
              </a:spcBef>
              <a:spcAft>
                <a:spcPct val="0"/>
              </a:spcAft>
              <a:defRPr kumimoji="1">
                <a:solidFill>
                  <a:schemeClr val="tx1"/>
                </a:solidFill>
                <a:latin typeface="Arial" charset="0"/>
                <a:ea typeface="新細明體" pitchFamily="18" charset="-120"/>
              </a:defRPr>
            </a:lvl8pPr>
            <a:lvl9pPr marL="3886200" indent="-228600" fontAlgn="base">
              <a:spcBef>
                <a:spcPct val="0"/>
              </a:spcBef>
              <a:spcAft>
                <a:spcPct val="0"/>
              </a:spcAft>
              <a:defRPr kumimoji="1">
                <a:solidFill>
                  <a:schemeClr val="tx1"/>
                </a:solidFill>
                <a:latin typeface="Arial" charset="0"/>
                <a:ea typeface="新細明體" pitchFamily="18" charset="-120"/>
              </a:defRPr>
            </a:lvl9pPr>
          </a:lstStyle>
          <a:p>
            <a:r>
              <a:rPr kumimoji="0" lang="en-US" altLang="zh-TW" b="1" dirty="0">
                <a:latin typeface="Lucida Sans Unicode" pitchFamily="34" charset="0"/>
                <a:ea typeface="微軟正黑體" pitchFamily="34" charset="-120"/>
              </a:rPr>
              <a:t>8</a:t>
            </a:r>
            <a:r>
              <a:rPr kumimoji="0" lang="zh-TW" altLang="en-US" b="1" dirty="0">
                <a:latin typeface="Lucida Sans Unicode" pitchFamily="34" charset="0"/>
                <a:ea typeface="微軟正黑體" pitchFamily="34" charset="-120"/>
              </a:rPr>
              <a:t>學分環境</a:t>
            </a:r>
            <a:r>
              <a:rPr kumimoji="0" lang="zh-TW" altLang="en-US" b="1" dirty="0" smtClean="0">
                <a:latin typeface="Lucida Sans Unicode" pitchFamily="34" charset="0"/>
                <a:ea typeface="微軟正黑體" pitchFamily="34" charset="-120"/>
              </a:rPr>
              <a:t>課程</a:t>
            </a:r>
            <a:r>
              <a:rPr kumimoji="0" lang="en-US" altLang="zh-TW" b="1" dirty="0" smtClean="0">
                <a:latin typeface="Lucida Sans Unicode" pitchFamily="34" charset="0"/>
                <a:ea typeface="微軟正黑體" pitchFamily="34" charset="-120"/>
              </a:rPr>
              <a:t>+</a:t>
            </a:r>
            <a:endParaRPr kumimoji="0" lang="zh-TW" altLang="en-US" b="1" dirty="0">
              <a:latin typeface="Lucida Sans Unicode" pitchFamily="34" charset="0"/>
              <a:ea typeface="微軟正黑體" pitchFamily="34" charset="-120"/>
            </a:endParaRPr>
          </a:p>
        </p:txBody>
      </p:sp>
      <p:sp>
        <p:nvSpPr>
          <p:cNvPr id="5128" name="Oval 6"/>
          <p:cNvSpPr>
            <a:spLocks noChangeArrowheads="1"/>
          </p:cNvSpPr>
          <p:nvPr/>
        </p:nvSpPr>
        <p:spPr bwMode="auto">
          <a:xfrm>
            <a:off x="599091" y="2000637"/>
            <a:ext cx="1959960" cy="908864"/>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fontAlgn="base">
              <a:spcBef>
                <a:spcPct val="0"/>
              </a:spcBef>
              <a:spcAft>
                <a:spcPct val="0"/>
              </a:spcAft>
              <a:defRPr kumimoji="1">
                <a:solidFill>
                  <a:schemeClr val="tx1"/>
                </a:solidFill>
                <a:latin typeface="Arial" charset="0"/>
                <a:ea typeface="新細明體" pitchFamily="18" charset="-120"/>
              </a:defRPr>
            </a:lvl6pPr>
            <a:lvl7pPr marL="2971800" indent="-228600" fontAlgn="base">
              <a:spcBef>
                <a:spcPct val="0"/>
              </a:spcBef>
              <a:spcAft>
                <a:spcPct val="0"/>
              </a:spcAft>
              <a:defRPr kumimoji="1">
                <a:solidFill>
                  <a:schemeClr val="tx1"/>
                </a:solidFill>
                <a:latin typeface="Arial" charset="0"/>
                <a:ea typeface="新細明體" pitchFamily="18" charset="-120"/>
              </a:defRPr>
            </a:lvl7pPr>
            <a:lvl8pPr marL="3429000" indent="-228600" fontAlgn="base">
              <a:spcBef>
                <a:spcPct val="0"/>
              </a:spcBef>
              <a:spcAft>
                <a:spcPct val="0"/>
              </a:spcAft>
              <a:defRPr kumimoji="1">
                <a:solidFill>
                  <a:schemeClr val="tx1"/>
                </a:solidFill>
                <a:latin typeface="Arial" charset="0"/>
                <a:ea typeface="新細明體" pitchFamily="18" charset="-120"/>
              </a:defRPr>
            </a:lvl8pPr>
            <a:lvl9pPr marL="3886200" indent="-228600" fontAlgn="base">
              <a:spcBef>
                <a:spcPct val="0"/>
              </a:spcBef>
              <a:spcAft>
                <a:spcPct val="0"/>
              </a:spcAft>
              <a:defRPr kumimoji="1">
                <a:solidFill>
                  <a:schemeClr val="tx1"/>
                </a:solidFill>
                <a:latin typeface="Arial" charset="0"/>
                <a:ea typeface="新細明體" pitchFamily="18" charset="-120"/>
              </a:defRPr>
            </a:lvl9pPr>
          </a:lstStyle>
          <a:p>
            <a:pPr algn="ctr"/>
            <a:r>
              <a:rPr kumimoji="0" lang="zh-TW" altLang="en-US" b="1" dirty="0" smtClean="0">
                <a:latin typeface="Lucida Sans Unicode" pitchFamily="34" charset="0"/>
                <a:ea typeface="微軟正黑體" pitchFamily="34" charset="-120"/>
              </a:rPr>
              <a:t>教</a:t>
            </a:r>
            <a:r>
              <a:rPr kumimoji="0" lang="en-US" altLang="zh-TW" b="1" dirty="0" smtClean="0">
                <a:latin typeface="Lucida Sans Unicode" pitchFamily="34" charset="0"/>
                <a:ea typeface="微軟正黑體" pitchFamily="34" charset="-120"/>
              </a:rPr>
              <a:t>+24hrs</a:t>
            </a:r>
          </a:p>
          <a:p>
            <a:pPr algn="ctr"/>
            <a:r>
              <a:rPr kumimoji="0" lang="en-US" altLang="zh-TW" b="1" dirty="0">
                <a:latin typeface="Lucida Sans Unicode" pitchFamily="34" charset="0"/>
                <a:ea typeface="微軟正黑體" pitchFamily="34" charset="-120"/>
              </a:rPr>
              <a:t>NGO</a:t>
            </a:r>
          </a:p>
        </p:txBody>
      </p:sp>
      <p:sp>
        <p:nvSpPr>
          <p:cNvPr id="5129" name="Oval 6"/>
          <p:cNvSpPr>
            <a:spLocks noChangeArrowheads="1"/>
          </p:cNvSpPr>
          <p:nvPr/>
        </p:nvSpPr>
        <p:spPr bwMode="auto">
          <a:xfrm>
            <a:off x="611561" y="1151763"/>
            <a:ext cx="1960190" cy="908864"/>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fontAlgn="base">
              <a:spcBef>
                <a:spcPct val="0"/>
              </a:spcBef>
              <a:spcAft>
                <a:spcPct val="0"/>
              </a:spcAft>
              <a:defRPr kumimoji="1">
                <a:solidFill>
                  <a:schemeClr val="tx1"/>
                </a:solidFill>
                <a:latin typeface="Arial" charset="0"/>
                <a:ea typeface="新細明體" pitchFamily="18" charset="-120"/>
              </a:defRPr>
            </a:lvl6pPr>
            <a:lvl7pPr marL="2971800" indent="-228600" fontAlgn="base">
              <a:spcBef>
                <a:spcPct val="0"/>
              </a:spcBef>
              <a:spcAft>
                <a:spcPct val="0"/>
              </a:spcAft>
              <a:defRPr kumimoji="1">
                <a:solidFill>
                  <a:schemeClr val="tx1"/>
                </a:solidFill>
                <a:latin typeface="Arial" charset="0"/>
                <a:ea typeface="新細明體" pitchFamily="18" charset="-120"/>
              </a:defRPr>
            </a:lvl7pPr>
            <a:lvl8pPr marL="3429000" indent="-228600" fontAlgn="base">
              <a:spcBef>
                <a:spcPct val="0"/>
              </a:spcBef>
              <a:spcAft>
                <a:spcPct val="0"/>
              </a:spcAft>
              <a:defRPr kumimoji="1">
                <a:solidFill>
                  <a:schemeClr val="tx1"/>
                </a:solidFill>
                <a:latin typeface="Arial" charset="0"/>
                <a:ea typeface="新細明體" pitchFamily="18" charset="-120"/>
              </a:defRPr>
            </a:lvl8pPr>
            <a:lvl9pPr marL="3886200" indent="-228600" fontAlgn="base">
              <a:spcBef>
                <a:spcPct val="0"/>
              </a:spcBef>
              <a:spcAft>
                <a:spcPct val="0"/>
              </a:spcAft>
              <a:defRPr kumimoji="1">
                <a:solidFill>
                  <a:schemeClr val="tx1"/>
                </a:solidFill>
                <a:latin typeface="Arial" charset="0"/>
                <a:ea typeface="新細明體" pitchFamily="18" charset="-120"/>
              </a:defRPr>
            </a:lvl9pPr>
          </a:lstStyle>
          <a:p>
            <a:pPr algn="ctr"/>
            <a:r>
              <a:rPr kumimoji="0" lang="zh-TW" altLang="en-US" b="1" dirty="0" smtClean="0">
                <a:latin typeface="Lucida Sans Unicode" pitchFamily="34" charset="0"/>
                <a:ea typeface="微軟正黑體" pitchFamily="34" charset="-120"/>
              </a:rPr>
              <a:t>大學</a:t>
            </a:r>
            <a:r>
              <a:rPr kumimoji="0" lang="en-US" altLang="zh-TW" b="1" dirty="0" smtClean="0">
                <a:latin typeface="Lucida Sans Unicode" pitchFamily="34" charset="0"/>
                <a:ea typeface="微軟正黑體" pitchFamily="34" charset="-120"/>
              </a:rPr>
              <a:t>:</a:t>
            </a:r>
          </a:p>
          <a:p>
            <a:pPr algn="ctr"/>
            <a:r>
              <a:rPr kumimoji="0" lang="en-US" altLang="zh-TW" b="1" dirty="0" smtClean="0">
                <a:latin typeface="Lucida Sans Unicode" pitchFamily="34" charset="0"/>
                <a:ea typeface="微軟正黑體" pitchFamily="34" charset="-120"/>
              </a:rPr>
              <a:t>24</a:t>
            </a:r>
            <a:r>
              <a:rPr kumimoji="0" lang="zh-TW" altLang="en-US" b="1" dirty="0" smtClean="0">
                <a:latin typeface="Lucida Sans Unicode" pitchFamily="34" charset="0"/>
                <a:ea typeface="微軟正黑體" pitchFamily="34" charset="-120"/>
              </a:rPr>
              <a:t>學分</a:t>
            </a:r>
            <a:endParaRPr kumimoji="0" lang="zh-TW" altLang="en-US" b="1" dirty="0">
              <a:latin typeface="Lucida Sans Unicode" pitchFamily="34" charset="0"/>
              <a:ea typeface="微軟正黑體" pitchFamily="34" charset="-120"/>
            </a:endParaRPr>
          </a:p>
        </p:txBody>
      </p:sp>
      <p:sp>
        <p:nvSpPr>
          <p:cNvPr id="10" name="橢圓 9"/>
          <p:cNvSpPr/>
          <p:nvPr/>
        </p:nvSpPr>
        <p:spPr>
          <a:xfrm>
            <a:off x="2714625" y="2928938"/>
            <a:ext cx="1285875" cy="571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1" name="橢圓 10"/>
          <p:cNvSpPr/>
          <p:nvPr/>
        </p:nvSpPr>
        <p:spPr>
          <a:xfrm>
            <a:off x="2714625" y="3714750"/>
            <a:ext cx="1285875" cy="571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132" name="Text Box 12"/>
          <p:cNvSpPr txBox="1">
            <a:spLocks noChangeArrowheads="1"/>
          </p:cNvSpPr>
          <p:nvPr/>
        </p:nvSpPr>
        <p:spPr bwMode="auto">
          <a:xfrm>
            <a:off x="2916238" y="404813"/>
            <a:ext cx="33321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TW" altLang="en-US" sz="2800" b="1" dirty="0" smtClean="0"/>
              <a:t>人員</a:t>
            </a:r>
            <a:r>
              <a:rPr lang="zh-TW" altLang="en-US" sz="2800" b="1" dirty="0"/>
              <a:t>認證制度</a:t>
            </a:r>
          </a:p>
        </p:txBody>
      </p:sp>
    </p:spTree>
    <p:extLst>
      <p:ext uri="{BB962C8B-B14F-4D97-AF65-F5344CB8AC3E}">
        <p14:creationId xmlns:p14="http://schemas.microsoft.com/office/powerpoint/2010/main" val="459074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專業領域</a:t>
            </a:r>
            <a:endParaRPr lang="zh-TW" altLang="en-US" dirty="0"/>
          </a:p>
        </p:txBody>
      </p:sp>
      <p:sp>
        <p:nvSpPr>
          <p:cNvPr id="3" name="內容版面配置區 2"/>
          <p:cNvSpPr>
            <a:spLocks noGrp="1"/>
          </p:cNvSpPr>
          <p:nvPr>
            <p:ph idx="1"/>
          </p:nvPr>
        </p:nvSpPr>
        <p:spPr/>
        <p:txBody>
          <a:bodyPr/>
          <a:lstStyle/>
          <a:p>
            <a:r>
              <a:rPr lang="zh-TW" altLang="en-US" dirty="0"/>
              <a:t>一、學校及社會環境教育。</a:t>
            </a:r>
          </a:p>
          <a:p>
            <a:r>
              <a:rPr lang="zh-TW" altLang="en-US" dirty="0"/>
              <a:t>二、氣候變遷。</a:t>
            </a:r>
          </a:p>
          <a:p>
            <a:r>
              <a:rPr lang="zh-TW" altLang="en-US" dirty="0"/>
              <a:t>三、災害防救。</a:t>
            </a:r>
          </a:p>
          <a:p>
            <a:r>
              <a:rPr lang="zh-TW" altLang="en-US" dirty="0"/>
              <a:t>四、自然保育。</a:t>
            </a:r>
          </a:p>
          <a:p>
            <a:r>
              <a:rPr lang="zh-TW" altLang="en-US" dirty="0"/>
              <a:t>五、公害防治。</a:t>
            </a:r>
          </a:p>
          <a:p>
            <a:r>
              <a:rPr lang="zh-TW" altLang="en-US" dirty="0"/>
              <a:t>六、環境及資源管理。</a:t>
            </a:r>
          </a:p>
          <a:p>
            <a:r>
              <a:rPr lang="zh-TW" altLang="en-US" dirty="0"/>
              <a:t>七、文化保存。</a:t>
            </a:r>
          </a:p>
          <a:p>
            <a:r>
              <a:rPr lang="zh-TW" altLang="en-US" dirty="0"/>
              <a:t>八、社區參與。</a:t>
            </a:r>
          </a:p>
          <a:p>
            <a:endParaRPr lang="zh-TW" altLang="en-US" dirty="0"/>
          </a:p>
        </p:txBody>
      </p:sp>
    </p:spTree>
    <p:extLst>
      <p:ext uri="{BB962C8B-B14F-4D97-AF65-F5344CB8AC3E}">
        <p14:creationId xmlns:p14="http://schemas.microsoft.com/office/powerpoint/2010/main" val="3567804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環境教育設施</a:t>
            </a:r>
            <a:r>
              <a:rPr lang="zh-TW" altLang="en-US" dirty="0" smtClean="0"/>
              <a:t>場所</a:t>
            </a:r>
            <a:r>
              <a:rPr lang="zh-TW" altLang="en-US" dirty="0"/>
              <a:t>認證</a:t>
            </a:r>
          </a:p>
        </p:txBody>
      </p:sp>
      <p:sp>
        <p:nvSpPr>
          <p:cNvPr id="3" name="內容版面配置區 2"/>
          <p:cNvSpPr>
            <a:spLocks noGrp="1"/>
          </p:cNvSpPr>
          <p:nvPr>
            <p:ph idx="1"/>
          </p:nvPr>
        </p:nvSpPr>
        <p:spPr/>
        <p:txBody>
          <a:bodyPr/>
          <a:lstStyle/>
          <a:p>
            <a:r>
              <a:rPr lang="zh-TW" altLang="en-US" dirty="0"/>
              <a:t>環境教育設施</a:t>
            </a:r>
            <a:r>
              <a:rPr lang="zh-TW" altLang="en-US" dirty="0" smtClean="0"/>
              <a:t>場所：提供</a:t>
            </a:r>
            <a:r>
              <a:rPr lang="zh-TW" altLang="en-US" dirty="0"/>
              <a:t>一般民眾、師生有規劃的課程。</a:t>
            </a:r>
          </a:p>
          <a:p>
            <a:r>
              <a:rPr lang="zh-TW" altLang="en-US" dirty="0"/>
              <a:t>目前課程品質的考核：</a:t>
            </a:r>
          </a:p>
          <a:p>
            <a:r>
              <a:rPr lang="zh-TW" altLang="en-US" dirty="0">
                <a:solidFill>
                  <a:srgbClr val="FF0000"/>
                </a:solidFill>
              </a:rPr>
              <a:t>教學目標：結合在地特色及資源、依不同對象設定明確或分級的教學課程。</a:t>
            </a:r>
          </a:p>
          <a:p>
            <a:r>
              <a:rPr lang="zh-TW" altLang="en-US" dirty="0">
                <a:solidFill>
                  <a:srgbClr val="FF0000"/>
                </a:solidFill>
              </a:rPr>
              <a:t>課程規劃：需</a:t>
            </a:r>
            <a:r>
              <a:rPr lang="en-US" altLang="zh-TW" dirty="0">
                <a:solidFill>
                  <a:srgbClr val="FF0000"/>
                </a:solidFill>
              </a:rPr>
              <a:t>4</a:t>
            </a:r>
            <a:r>
              <a:rPr lang="zh-TW" altLang="en-US" dirty="0">
                <a:solidFill>
                  <a:srgbClr val="FF0000"/>
                </a:solidFill>
              </a:rPr>
              <a:t>小時以上，配置適當講師資格及課程操作地點。</a:t>
            </a:r>
          </a:p>
          <a:p>
            <a:r>
              <a:rPr lang="zh-TW" altLang="en-US" dirty="0">
                <a:solidFill>
                  <a:srgbClr val="FF0000"/>
                </a:solidFill>
              </a:rPr>
              <a:t>成效評估：可確保學習成效之評量機制。</a:t>
            </a:r>
          </a:p>
        </p:txBody>
      </p:sp>
    </p:spTree>
    <p:extLst>
      <p:ext uri="{BB962C8B-B14F-4D97-AF65-F5344CB8AC3E}">
        <p14:creationId xmlns:p14="http://schemas.microsoft.com/office/powerpoint/2010/main" val="3286530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三、北美環境</a:t>
            </a:r>
            <a:r>
              <a:rPr lang="zh-TW" altLang="en-US"/>
              <a:t>教育</a:t>
            </a:r>
            <a:r>
              <a:rPr lang="zh-TW" altLang="en-US" smtClean="0"/>
              <a:t>學會認證</a:t>
            </a:r>
            <a:r>
              <a:rPr lang="zh-TW" altLang="en-US" dirty="0"/>
              <a:t>經驗</a:t>
            </a:r>
          </a:p>
        </p:txBody>
      </p:sp>
      <p:sp>
        <p:nvSpPr>
          <p:cNvPr id="3" name="內容版面配置區 2"/>
          <p:cNvSpPr>
            <a:spLocks noGrp="1"/>
          </p:cNvSpPr>
          <p:nvPr>
            <p:ph idx="1"/>
          </p:nvPr>
        </p:nvSpPr>
        <p:spPr/>
        <p:txBody>
          <a:bodyPr>
            <a:normAutofit/>
          </a:bodyPr>
          <a:lstStyle/>
          <a:p>
            <a:r>
              <a:rPr lang="zh-TW" altLang="en-US" dirty="0"/>
              <a:t>至少有六個州</a:t>
            </a:r>
            <a:r>
              <a:rPr lang="zh-TW" altLang="en-US" dirty="0" smtClean="0"/>
              <a:t>有人員認證</a:t>
            </a:r>
            <a:r>
              <a:rPr lang="zh-TW" altLang="en-US" dirty="0"/>
              <a:t>制度</a:t>
            </a:r>
            <a:r>
              <a:rPr lang="zh-TW" altLang="en-US" dirty="0" smtClean="0"/>
              <a:t>，有各</a:t>
            </a:r>
            <a:r>
              <a:rPr lang="zh-TW" altLang="en-US" dirty="0" smtClean="0"/>
              <a:t>自</a:t>
            </a:r>
            <a:r>
              <a:rPr lang="zh-TW" altLang="en-US" dirty="0" smtClean="0"/>
              <a:t>關鍵要素</a:t>
            </a:r>
            <a:endParaRPr lang="zh-TW" altLang="en-US" dirty="0" smtClean="0"/>
          </a:p>
          <a:p>
            <a:r>
              <a:rPr lang="zh-TW" altLang="en-US" dirty="0"/>
              <a:t>認證</a:t>
            </a:r>
            <a:r>
              <a:rPr lang="zh-TW" altLang="en-US" dirty="0" smtClean="0"/>
              <a:t>制度</a:t>
            </a:r>
            <a:r>
              <a:rPr lang="en-US" altLang="zh-TW" dirty="0" smtClean="0"/>
              <a:t>:</a:t>
            </a:r>
            <a:r>
              <a:rPr lang="zh-TW" altLang="en-US" dirty="0" smtClean="0"/>
              <a:t>展</a:t>
            </a:r>
            <a:r>
              <a:rPr lang="zh-TW" altLang="en-US" dirty="0"/>
              <a:t>演模式和核心競爭力模式</a:t>
            </a:r>
            <a:endParaRPr lang="zh-TW" altLang="en-US" dirty="0" smtClean="0"/>
          </a:p>
          <a:p>
            <a:r>
              <a:rPr lang="zh-TW" altLang="en-US" dirty="0"/>
              <a:t>展演模式</a:t>
            </a:r>
            <a:r>
              <a:rPr lang="zh-TW" altLang="en-US" dirty="0" smtClean="0"/>
              <a:t>：</a:t>
            </a:r>
            <a:endParaRPr lang="en-US" altLang="zh-TW" dirty="0" smtClean="0"/>
          </a:p>
          <a:p>
            <a:pPr lvl="1"/>
            <a:r>
              <a:rPr lang="zh-TW" altLang="en-US" dirty="0" smtClean="0"/>
              <a:t>參與</a:t>
            </a:r>
            <a:r>
              <a:rPr lang="zh-TW" altLang="en-US" dirty="0" smtClean="0">
                <a:solidFill>
                  <a:srgbClr val="FF0000"/>
                </a:solidFill>
              </a:rPr>
              <a:t>教學</a:t>
            </a:r>
            <a:r>
              <a:rPr lang="zh-TW" altLang="en-US" dirty="0">
                <a:solidFill>
                  <a:srgbClr val="FF0000"/>
                </a:solidFill>
              </a:rPr>
              <a:t>工作坊</a:t>
            </a:r>
            <a:r>
              <a:rPr lang="zh-TW" altLang="en-US" dirty="0"/>
              <a:t>的經驗</a:t>
            </a:r>
            <a:r>
              <a:rPr lang="zh-TW" altLang="en-US" dirty="0" smtClean="0"/>
              <a:t>、</a:t>
            </a:r>
            <a:endParaRPr lang="en-US" altLang="zh-TW" dirty="0"/>
          </a:p>
          <a:p>
            <a:pPr lvl="1"/>
            <a:r>
              <a:rPr lang="zh-TW" altLang="en-US" dirty="0" smtClean="0"/>
              <a:t>具有戶外</a:t>
            </a:r>
            <a:r>
              <a:rPr lang="zh-TW" altLang="en-US" dirty="0"/>
              <a:t>環境教育技能與經驗</a:t>
            </a:r>
            <a:r>
              <a:rPr lang="zh-TW" altLang="en-US" dirty="0" smtClean="0"/>
              <a:t>、</a:t>
            </a:r>
            <a:endParaRPr lang="en-US" altLang="zh-TW" dirty="0" smtClean="0"/>
          </a:p>
          <a:p>
            <a:pPr lvl="1"/>
            <a:r>
              <a:rPr lang="zh-TW" altLang="en-US" dirty="0" smtClean="0"/>
              <a:t>具有</a:t>
            </a:r>
            <a:r>
              <a:rPr lang="zh-TW" altLang="en-US" dirty="0"/>
              <a:t>額外的環境教育資源及設施知識</a:t>
            </a:r>
            <a:r>
              <a:rPr lang="zh-TW" altLang="en-US" dirty="0" smtClean="0"/>
              <a:t>、</a:t>
            </a:r>
            <a:endParaRPr lang="en-US" altLang="zh-TW" dirty="0" smtClean="0"/>
          </a:p>
          <a:p>
            <a:pPr lvl="1"/>
            <a:r>
              <a:rPr lang="zh-TW" altLang="en-US" dirty="0" smtClean="0"/>
              <a:t>實際</a:t>
            </a:r>
            <a:r>
              <a:rPr lang="zh-TW" altLang="en-US" dirty="0"/>
              <a:t>的教學經驗及行動夥伴計畫操作經驗</a:t>
            </a:r>
            <a:endParaRPr lang="zh-TW" altLang="en-US" dirty="0" smtClean="0"/>
          </a:p>
          <a:p>
            <a:endParaRPr lang="zh-TW" altLang="en-US" dirty="0" smtClean="0"/>
          </a:p>
          <a:p>
            <a:endParaRPr lang="zh-TW" altLang="en-US" dirty="0"/>
          </a:p>
        </p:txBody>
      </p:sp>
    </p:spTree>
    <p:extLst>
      <p:ext uri="{BB962C8B-B14F-4D97-AF65-F5344CB8AC3E}">
        <p14:creationId xmlns:p14="http://schemas.microsoft.com/office/powerpoint/2010/main" val="116562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0000"/>
                </a:solidFill>
              </a:rPr>
              <a:t>認可的教學</a:t>
            </a:r>
            <a:r>
              <a:rPr lang="zh-TW" altLang="en-US" dirty="0">
                <a:solidFill>
                  <a:srgbClr val="FF0000"/>
                </a:solidFill>
              </a:rPr>
              <a:t>工作坊</a:t>
            </a:r>
          </a:p>
        </p:txBody>
      </p:sp>
      <p:sp>
        <p:nvSpPr>
          <p:cNvPr id="3" name="內容版面配置區 2"/>
          <p:cNvSpPr>
            <a:spLocks noGrp="1"/>
          </p:cNvSpPr>
          <p:nvPr>
            <p:ph idx="1"/>
          </p:nvPr>
        </p:nvSpPr>
        <p:spPr/>
        <p:txBody>
          <a:bodyPr/>
          <a:lstStyle/>
          <a:p>
            <a:r>
              <a:rPr lang="zh-TW" altLang="en-US" dirty="0" smtClean="0">
                <a:solidFill>
                  <a:srgbClr val="FF0000"/>
                </a:solidFill>
              </a:rPr>
              <a:t>支持</a:t>
            </a:r>
            <a:r>
              <a:rPr lang="zh-TW" altLang="en-US" dirty="0">
                <a:solidFill>
                  <a:srgbClr val="FF0000"/>
                </a:solidFill>
              </a:rPr>
              <a:t>環境教育定義及合乎環境教育</a:t>
            </a:r>
            <a:r>
              <a:rPr lang="zh-TW" altLang="en-US" dirty="0" smtClean="0">
                <a:solidFill>
                  <a:srgbClr val="FF0000"/>
                </a:solidFill>
              </a:rPr>
              <a:t>目標</a:t>
            </a:r>
            <a:endParaRPr lang="en-US" altLang="zh-TW" dirty="0" smtClean="0">
              <a:solidFill>
                <a:srgbClr val="FF0000"/>
              </a:solidFill>
            </a:endParaRPr>
          </a:p>
          <a:p>
            <a:r>
              <a:rPr lang="zh-TW" altLang="en-US" dirty="0" smtClean="0">
                <a:solidFill>
                  <a:srgbClr val="FF0000"/>
                </a:solidFill>
              </a:rPr>
              <a:t>提倡環境素養的要速（</a:t>
            </a:r>
            <a:r>
              <a:rPr lang="en-US" altLang="zh-TW" dirty="0" smtClean="0">
                <a:solidFill>
                  <a:srgbClr val="FF0000"/>
                </a:solidFill>
              </a:rPr>
              <a:t>Excellence in EE: Guidelines for learning</a:t>
            </a:r>
            <a:r>
              <a:rPr lang="zh-TW" altLang="en-US" dirty="0" smtClean="0">
                <a:solidFill>
                  <a:srgbClr val="FF0000"/>
                </a:solidFill>
              </a:rPr>
              <a:t>」）</a:t>
            </a:r>
            <a:endParaRPr lang="en-US" altLang="zh-TW" dirty="0" smtClean="0">
              <a:solidFill>
                <a:srgbClr val="FF0000"/>
              </a:solidFill>
            </a:endParaRPr>
          </a:p>
          <a:p>
            <a:r>
              <a:rPr lang="zh-TW" altLang="en-US" dirty="0" smtClean="0"/>
              <a:t>包括</a:t>
            </a:r>
            <a:r>
              <a:rPr lang="zh-TW" altLang="en-US" dirty="0"/>
              <a:t>至少三個能支持環境教育定義的</a:t>
            </a:r>
            <a:r>
              <a:rPr lang="zh-TW" altLang="en-US" dirty="0" smtClean="0"/>
              <a:t>活動</a:t>
            </a:r>
            <a:endParaRPr lang="en-US" altLang="zh-TW" dirty="0"/>
          </a:p>
          <a:p>
            <a:r>
              <a:rPr lang="zh-TW" altLang="en-US" dirty="0"/>
              <a:t>提供背景</a:t>
            </a:r>
            <a:r>
              <a:rPr lang="zh-TW" altLang="en-US" dirty="0" smtClean="0"/>
              <a:t>資訊</a:t>
            </a:r>
            <a:endParaRPr lang="en-US" altLang="zh-TW" dirty="0" smtClean="0"/>
          </a:p>
          <a:p>
            <a:r>
              <a:rPr lang="zh-TW" altLang="en-US" dirty="0"/>
              <a:t>列出引用文獻或資源</a:t>
            </a:r>
            <a:r>
              <a:rPr lang="zh-TW" altLang="en-US" dirty="0" smtClean="0"/>
              <a:t>清單</a:t>
            </a:r>
            <a:endParaRPr lang="en-US" altLang="zh-TW" dirty="0" smtClean="0"/>
          </a:p>
          <a:p>
            <a:r>
              <a:rPr lang="zh-TW" altLang="en-US" dirty="0"/>
              <a:t>關鍵字與名詞</a:t>
            </a:r>
            <a:r>
              <a:rPr lang="zh-TW" altLang="en-US" dirty="0" smtClean="0"/>
              <a:t>解釋</a:t>
            </a:r>
            <a:endParaRPr lang="en-US" altLang="zh-TW" dirty="0" smtClean="0"/>
          </a:p>
          <a:p>
            <a:r>
              <a:rPr lang="zh-TW" altLang="en-US" dirty="0"/>
              <a:t>教學者評量與參加者評</a:t>
            </a:r>
            <a:r>
              <a:rPr lang="zh-TW" altLang="en-US" dirty="0" smtClean="0"/>
              <a:t>量</a:t>
            </a:r>
            <a:endParaRPr lang="en-US" altLang="zh-TW" dirty="0" smtClean="0"/>
          </a:p>
          <a:p>
            <a:endParaRPr lang="zh-TW" altLang="en-US" dirty="0">
              <a:solidFill>
                <a:srgbClr val="FF0000"/>
              </a:solidFill>
            </a:endParaRPr>
          </a:p>
        </p:txBody>
      </p:sp>
    </p:spTree>
    <p:extLst>
      <p:ext uri="{BB962C8B-B14F-4D97-AF65-F5344CB8AC3E}">
        <p14:creationId xmlns:p14="http://schemas.microsoft.com/office/powerpoint/2010/main" val="2370678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TC102455596[[fn=春天]]</Template>
  <TotalTime>1175</TotalTime>
  <Words>1323</Words>
  <Application>Microsoft Office PowerPoint</Application>
  <PresentationFormat>如螢幕大小 (4:3)</PresentationFormat>
  <Paragraphs>181</Paragraphs>
  <Slides>25</Slides>
  <Notes>0</Notes>
  <HiddenSlides>0</HiddenSlides>
  <MMClips>0</MMClips>
  <ScaleCrop>false</ScaleCrop>
  <HeadingPairs>
    <vt:vector size="4" baseType="variant">
      <vt:variant>
        <vt:lpstr>佈景主題</vt:lpstr>
      </vt:variant>
      <vt:variant>
        <vt:i4>1</vt:i4>
      </vt:variant>
      <vt:variant>
        <vt:lpstr>投影片標題</vt:lpstr>
      </vt:variant>
      <vt:variant>
        <vt:i4>25</vt:i4>
      </vt:variant>
    </vt:vector>
  </HeadingPairs>
  <TitlesOfParts>
    <vt:vector size="26" baseType="lpstr">
      <vt:lpstr>Spring</vt:lpstr>
      <vt:lpstr>北美環境教育學會認證及臺灣環境教育認證的經驗</vt:lpstr>
      <vt:lpstr>演講大綱</vt:lpstr>
      <vt:lpstr>一、臺灣環境教育現況</vt:lpstr>
      <vt:lpstr>二、臺灣環境教育認證概述</vt:lpstr>
      <vt:lpstr>PowerPoint 簡報</vt:lpstr>
      <vt:lpstr>專業領域</vt:lpstr>
      <vt:lpstr>環境教育設施場所認證</vt:lpstr>
      <vt:lpstr>三、北美環境教育學會認證經驗</vt:lpstr>
      <vt:lpstr>認可的教學工作坊</vt:lpstr>
      <vt:lpstr>四、北美環境教育學會人員認證標準的形塑過程</vt:lpstr>
      <vt:lpstr>1.學習指引 Guidelines for Learning (Pre K-12).</vt:lpstr>
      <vt:lpstr>標準核心課程的四個主軸</vt:lpstr>
      <vt:lpstr>2.環境教育者專業發展Guidelines for the Preparation and Professional Development of Environmental Educators</vt:lpstr>
      <vt:lpstr>環境教育核心能力</vt:lpstr>
      <vt:lpstr>NAAEE推動人員認證之策略</vt:lpstr>
      <vt:lpstr>PowerPoint 簡報</vt:lpstr>
      <vt:lpstr>五、供課程認證參考的依準及指標</vt:lpstr>
      <vt:lpstr>周儒（2000）臺灣的環境教育教材的參考標準</vt:lpstr>
      <vt:lpstr>特質三：本土化為起點，延伸全球化的思考</vt:lpstr>
      <vt:lpstr>「特質六：系統性與結構性」 </vt:lpstr>
      <vt:lpstr>六、另一個非正規教育課程發展思維</vt:lpstr>
      <vt:lpstr>PowerPoint 簡報</vt:lpstr>
      <vt:lpstr>PowerPoint 簡報</vt:lpstr>
      <vt:lpstr>七、建議</vt:lpstr>
      <vt:lpstr>謝謝聆聽、請指教！</vt:lpstr>
    </vt:vector>
  </TitlesOfParts>
  <Company>NTNU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課程認證</dc:title>
  <dc:creator>wsm</dc:creator>
  <cp:lastModifiedBy>wsm</cp:lastModifiedBy>
  <cp:revision>46</cp:revision>
  <dcterms:created xsi:type="dcterms:W3CDTF">2014-08-29T06:29:53Z</dcterms:created>
  <dcterms:modified xsi:type="dcterms:W3CDTF">2014-09-19T01:39:00Z</dcterms:modified>
</cp:coreProperties>
</file>